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8"/>
  </p:notesMasterIdLst>
  <p:sldIdLst>
    <p:sldId id="256" r:id="rId2"/>
    <p:sldId id="258" r:id="rId3"/>
    <p:sldId id="259" r:id="rId4"/>
    <p:sldId id="262" r:id="rId5"/>
    <p:sldId id="271" r:id="rId6"/>
    <p:sldId id="267" r:id="rId7"/>
    <p:sldId id="260" r:id="rId8"/>
    <p:sldId id="272" r:id="rId9"/>
    <p:sldId id="265" r:id="rId10"/>
    <p:sldId id="266" r:id="rId11"/>
    <p:sldId id="261" r:id="rId12"/>
    <p:sldId id="268" r:id="rId13"/>
    <p:sldId id="269" r:id="rId14"/>
    <p:sldId id="273" r:id="rId15"/>
    <p:sldId id="270" r:id="rId16"/>
    <p:sldId id="264" r:id="rId17"/>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1D31"/>
    <a:srgbClr val="15D354"/>
    <a:srgbClr val="00C4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93761" autoAdjust="0"/>
  </p:normalViewPr>
  <p:slideViewPr>
    <p:cSldViewPr snapToGrid="0">
      <p:cViewPr varScale="1">
        <p:scale>
          <a:sx n="70" d="100"/>
          <a:sy n="70" d="100"/>
        </p:scale>
        <p:origin x="106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8A5DFF-00B2-4367-9D65-9AD51A683E2B}" type="datetimeFigureOut">
              <a:rPr kumimoji="1" lang="ja-JP" altLang="en-US" smtClean="0"/>
              <a:t>2017/12/1</a:t>
            </a:fld>
            <a:endParaRPr kumimoji="1" lang="ja-JP" altLang="en-US"/>
          </a:p>
        </p:txBody>
      </p:sp>
      <p:sp>
        <p:nvSpPr>
          <p:cNvPr id="4" name="スライド イメージ プレースホルダー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B6B700-DC15-4D22-A71F-88E88D85D008}" type="slidenum">
              <a:rPr kumimoji="1" lang="ja-JP" altLang="en-US" smtClean="0"/>
              <a:t>‹#›</a:t>
            </a:fld>
            <a:endParaRPr kumimoji="1" lang="ja-JP" altLang="en-US"/>
          </a:p>
        </p:txBody>
      </p:sp>
    </p:spTree>
    <p:extLst>
      <p:ext uri="{BB962C8B-B14F-4D97-AF65-F5344CB8AC3E}">
        <p14:creationId xmlns:p14="http://schemas.microsoft.com/office/powerpoint/2010/main" val="296755079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59B6B700-DC15-4D22-A71F-88E88D85D008}" type="slidenum">
              <a:rPr kumimoji="1" lang="ja-JP" altLang="en-US" smtClean="0"/>
              <a:t>3</a:t>
            </a:fld>
            <a:endParaRPr kumimoji="1" lang="ja-JP" altLang="en-US"/>
          </a:p>
        </p:txBody>
      </p:sp>
    </p:spTree>
    <p:extLst>
      <p:ext uri="{BB962C8B-B14F-4D97-AF65-F5344CB8AC3E}">
        <p14:creationId xmlns:p14="http://schemas.microsoft.com/office/powerpoint/2010/main" val="1615441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9B6B700-DC15-4D22-A71F-88E88D85D008}" type="slidenum">
              <a:rPr kumimoji="1" lang="ja-JP" altLang="en-US" smtClean="0"/>
              <a:t>7</a:t>
            </a:fld>
            <a:endParaRPr kumimoji="1" lang="ja-JP" altLang="en-US"/>
          </a:p>
        </p:txBody>
      </p:sp>
    </p:spTree>
    <p:extLst>
      <p:ext uri="{BB962C8B-B14F-4D97-AF65-F5344CB8AC3E}">
        <p14:creationId xmlns:p14="http://schemas.microsoft.com/office/powerpoint/2010/main" val="3120550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a:prstGeom prst="rect">
            <a:avLst/>
          </a:prstGeo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238250" y="3602038"/>
            <a:ext cx="74295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681038" y="6356352"/>
            <a:ext cx="2228850" cy="365125"/>
          </a:xfrm>
          <a:prstGeom prst="rect">
            <a:avLst/>
          </a:prstGeom>
        </p:spPr>
        <p:txBody>
          <a:bodyPr/>
          <a:lstStyle/>
          <a:p>
            <a:endParaRPr kumimoji="1" lang="ja-JP" altLang="en-US"/>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1C8A4FF2-314D-456D-BFA6-CDAE17B9E4F0}" type="slidenum">
              <a:rPr kumimoji="1" lang="ja-JP" altLang="en-US" smtClean="0"/>
              <a:t>‹#›</a:t>
            </a:fld>
            <a:endParaRPr kumimoji="1" lang="ja-JP" altLang="en-US"/>
          </a:p>
        </p:txBody>
      </p:sp>
    </p:spTree>
    <p:extLst>
      <p:ext uri="{BB962C8B-B14F-4D97-AF65-F5344CB8AC3E}">
        <p14:creationId xmlns:p14="http://schemas.microsoft.com/office/powerpoint/2010/main" val="1521674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7"/>
            <a:ext cx="8543925" cy="1325563"/>
          </a:xfrm>
          <a:prstGeom prst="rect">
            <a:avLst/>
          </a:prstGeo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1038" y="1825625"/>
            <a:ext cx="8543925" cy="4351338"/>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81038" y="6356352"/>
            <a:ext cx="2228850" cy="365125"/>
          </a:xfrm>
          <a:prstGeom prst="rect">
            <a:avLst/>
          </a:prstGeom>
        </p:spPr>
        <p:txBody>
          <a:bodyPr/>
          <a:lstStyle/>
          <a:p>
            <a:endParaRPr kumimoji="1" lang="ja-JP" altLang="en-US"/>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1C8A4FF2-314D-456D-BFA6-CDAE17B9E4F0}" type="slidenum">
              <a:rPr kumimoji="1" lang="ja-JP" altLang="en-US" smtClean="0"/>
              <a:t>‹#›</a:t>
            </a:fld>
            <a:endParaRPr kumimoji="1" lang="ja-JP" altLang="en-US"/>
          </a:p>
        </p:txBody>
      </p:sp>
    </p:spTree>
    <p:extLst>
      <p:ext uri="{BB962C8B-B14F-4D97-AF65-F5344CB8AC3E}">
        <p14:creationId xmlns:p14="http://schemas.microsoft.com/office/powerpoint/2010/main" val="118844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a:prstGeom prst="rect">
            <a:avLst/>
          </a:prstGeo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81038" y="365125"/>
            <a:ext cx="6284119" cy="5811838"/>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81038" y="6356352"/>
            <a:ext cx="2228850" cy="365125"/>
          </a:xfrm>
          <a:prstGeom prst="rect">
            <a:avLst/>
          </a:prstGeom>
        </p:spPr>
        <p:txBody>
          <a:bodyPr/>
          <a:lstStyle/>
          <a:p>
            <a:endParaRPr kumimoji="1" lang="ja-JP" altLang="en-US"/>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1C8A4FF2-314D-456D-BFA6-CDAE17B9E4F0}" type="slidenum">
              <a:rPr kumimoji="1" lang="ja-JP" altLang="en-US" smtClean="0"/>
              <a:t>‹#›</a:t>
            </a:fld>
            <a:endParaRPr kumimoji="1" lang="ja-JP" altLang="en-US"/>
          </a:p>
        </p:txBody>
      </p:sp>
    </p:spTree>
    <p:extLst>
      <p:ext uri="{BB962C8B-B14F-4D97-AF65-F5344CB8AC3E}">
        <p14:creationId xmlns:p14="http://schemas.microsoft.com/office/powerpoint/2010/main" val="734713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7"/>
            <a:ext cx="8543925" cy="1325563"/>
          </a:xfrm>
          <a:prstGeom prst="rect">
            <a:avLst/>
          </a:prstGeom>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681038" y="1825625"/>
            <a:ext cx="8543925" cy="4351338"/>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681038" y="6356352"/>
            <a:ext cx="2228850" cy="365125"/>
          </a:xfrm>
          <a:prstGeom prst="rect">
            <a:avLst/>
          </a:prstGeom>
        </p:spPr>
        <p:txBody>
          <a:bodyPr/>
          <a:lstStyle/>
          <a:p>
            <a:endParaRPr kumimoji="1" lang="ja-JP" altLang="en-US"/>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1C8A4FF2-314D-456D-BFA6-CDAE17B9E4F0}" type="slidenum">
              <a:rPr kumimoji="1" lang="ja-JP" altLang="en-US" smtClean="0"/>
              <a:t>‹#›</a:t>
            </a:fld>
            <a:endParaRPr kumimoji="1" lang="ja-JP" altLang="en-US"/>
          </a:p>
        </p:txBody>
      </p:sp>
    </p:spTree>
    <p:extLst>
      <p:ext uri="{BB962C8B-B14F-4D97-AF65-F5344CB8AC3E}">
        <p14:creationId xmlns:p14="http://schemas.microsoft.com/office/powerpoint/2010/main" val="454089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a:prstGeom prst="rect">
            <a:avLst/>
          </a:prstGeo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879" y="4589465"/>
            <a:ext cx="8543925"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81038" y="6356352"/>
            <a:ext cx="2228850" cy="365125"/>
          </a:xfrm>
          <a:prstGeom prst="rect">
            <a:avLst/>
          </a:prstGeom>
        </p:spPr>
        <p:txBody>
          <a:bodyPr/>
          <a:lstStyle/>
          <a:p>
            <a:endParaRPr kumimoji="1" lang="ja-JP" altLang="en-US"/>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1C8A4FF2-314D-456D-BFA6-CDAE17B9E4F0}" type="slidenum">
              <a:rPr kumimoji="1" lang="ja-JP" altLang="en-US" smtClean="0"/>
              <a:t>‹#›</a:t>
            </a:fld>
            <a:endParaRPr kumimoji="1" lang="ja-JP" altLang="en-US"/>
          </a:p>
        </p:txBody>
      </p:sp>
    </p:spTree>
    <p:extLst>
      <p:ext uri="{BB962C8B-B14F-4D97-AF65-F5344CB8AC3E}">
        <p14:creationId xmlns:p14="http://schemas.microsoft.com/office/powerpoint/2010/main" val="202724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7"/>
            <a:ext cx="8543925" cy="1325563"/>
          </a:xfrm>
          <a:prstGeom prst="rect">
            <a:avLst/>
          </a:prstGeo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1038" y="1825625"/>
            <a:ext cx="4210050" cy="4351338"/>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14913" y="1825625"/>
            <a:ext cx="4210050" cy="4351338"/>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681038" y="6356352"/>
            <a:ext cx="2228850" cy="365125"/>
          </a:xfrm>
          <a:prstGeom prst="rect">
            <a:avLst/>
          </a:prstGeom>
        </p:spPr>
        <p:txBody>
          <a:bodyPr/>
          <a:lstStyle/>
          <a:p>
            <a:endParaRPr kumimoji="1" lang="ja-JP" altLang="en-US"/>
          </a:p>
        </p:txBody>
      </p:sp>
      <p:sp>
        <p:nvSpPr>
          <p:cNvPr id="6" name="Footer Placeholder 5"/>
          <p:cNvSpPr>
            <a:spLocks noGrp="1"/>
          </p:cNvSpPr>
          <p:nvPr>
            <p:ph type="ftr" sz="quarter" idx="11"/>
          </p:nvPr>
        </p:nvSpPr>
        <p:spPr>
          <a:xfrm>
            <a:off x="3281363" y="6356352"/>
            <a:ext cx="3343275"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1C8A4FF2-314D-456D-BFA6-CDAE17B9E4F0}" type="slidenum">
              <a:rPr kumimoji="1" lang="ja-JP" altLang="en-US" smtClean="0"/>
              <a:t>‹#›</a:t>
            </a:fld>
            <a:endParaRPr kumimoji="1" lang="ja-JP" altLang="en-US"/>
          </a:p>
        </p:txBody>
      </p:sp>
    </p:spTree>
    <p:extLst>
      <p:ext uri="{BB962C8B-B14F-4D97-AF65-F5344CB8AC3E}">
        <p14:creationId xmlns:p14="http://schemas.microsoft.com/office/powerpoint/2010/main" val="519732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a:prstGeom prst="rect">
            <a:avLst/>
          </a:prstGeo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2329" y="1681163"/>
            <a:ext cx="4190702"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82329" y="2505075"/>
            <a:ext cx="4190702" cy="3684588"/>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14913" y="1681163"/>
            <a:ext cx="4211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14913" y="2505075"/>
            <a:ext cx="4211340" cy="3684588"/>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a:xfrm>
            <a:off x="681038" y="6356352"/>
            <a:ext cx="2228850" cy="365125"/>
          </a:xfrm>
          <a:prstGeom prst="rect">
            <a:avLst/>
          </a:prstGeom>
        </p:spPr>
        <p:txBody>
          <a:bodyPr/>
          <a:lstStyle/>
          <a:p>
            <a:endParaRPr kumimoji="1" lang="ja-JP" altLang="en-US"/>
          </a:p>
        </p:txBody>
      </p:sp>
      <p:sp>
        <p:nvSpPr>
          <p:cNvPr id="8" name="Footer Placeholder 7"/>
          <p:cNvSpPr>
            <a:spLocks noGrp="1"/>
          </p:cNvSpPr>
          <p:nvPr>
            <p:ph type="ftr" sz="quarter" idx="11"/>
          </p:nvPr>
        </p:nvSpPr>
        <p:spPr>
          <a:xfrm>
            <a:off x="3281363" y="6356352"/>
            <a:ext cx="3343275" cy="365125"/>
          </a:xfrm>
          <a:prstGeom prst="rect">
            <a:avLst/>
          </a:prstGeom>
        </p:spPr>
        <p:txBody>
          <a:bodyPr/>
          <a:lstStyle/>
          <a:p>
            <a:endParaRPr kumimoji="1" lang="ja-JP" altLang="en-US"/>
          </a:p>
        </p:txBody>
      </p:sp>
      <p:sp>
        <p:nvSpPr>
          <p:cNvPr id="9" name="Slide Number Placeholder 8"/>
          <p:cNvSpPr>
            <a:spLocks noGrp="1"/>
          </p:cNvSpPr>
          <p:nvPr>
            <p:ph type="sldNum" sz="quarter" idx="12"/>
          </p:nvPr>
        </p:nvSpPr>
        <p:spPr/>
        <p:txBody>
          <a:bodyPr/>
          <a:lstStyle/>
          <a:p>
            <a:fld id="{1C8A4FF2-314D-456D-BFA6-CDAE17B9E4F0}" type="slidenum">
              <a:rPr kumimoji="1" lang="ja-JP" altLang="en-US" smtClean="0"/>
              <a:t>‹#›</a:t>
            </a:fld>
            <a:endParaRPr kumimoji="1" lang="ja-JP" altLang="en-US"/>
          </a:p>
        </p:txBody>
      </p:sp>
    </p:spTree>
    <p:extLst>
      <p:ext uri="{BB962C8B-B14F-4D97-AF65-F5344CB8AC3E}">
        <p14:creationId xmlns:p14="http://schemas.microsoft.com/office/powerpoint/2010/main" val="639026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7"/>
            <a:ext cx="8543925" cy="1325563"/>
          </a:xfrm>
          <a:prstGeom prst="rect">
            <a:avLst/>
          </a:prstGeo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a:xfrm>
            <a:off x="681038" y="6356352"/>
            <a:ext cx="2228850" cy="365125"/>
          </a:xfrm>
          <a:prstGeom prst="rect">
            <a:avLst/>
          </a:prstGeom>
        </p:spPr>
        <p:txBody>
          <a:bodyPr/>
          <a:lstStyle/>
          <a:p>
            <a:endParaRPr kumimoji="1" lang="ja-JP" altLang="en-US"/>
          </a:p>
        </p:txBody>
      </p:sp>
      <p:sp>
        <p:nvSpPr>
          <p:cNvPr id="4" name="Footer Placeholder 3"/>
          <p:cNvSpPr>
            <a:spLocks noGrp="1"/>
          </p:cNvSpPr>
          <p:nvPr>
            <p:ph type="ftr" sz="quarter" idx="11"/>
          </p:nvPr>
        </p:nvSpPr>
        <p:spPr>
          <a:xfrm>
            <a:off x="3281363" y="6356352"/>
            <a:ext cx="3343275" cy="365125"/>
          </a:xfrm>
          <a:prstGeom prst="rect">
            <a:avLst/>
          </a:prstGeom>
        </p:spPr>
        <p:txBody>
          <a:bodyPr/>
          <a:lstStyle/>
          <a:p>
            <a:endParaRPr kumimoji="1" lang="ja-JP" altLang="en-US"/>
          </a:p>
        </p:txBody>
      </p:sp>
      <p:sp>
        <p:nvSpPr>
          <p:cNvPr id="5" name="Slide Number Placeholder 4"/>
          <p:cNvSpPr>
            <a:spLocks noGrp="1"/>
          </p:cNvSpPr>
          <p:nvPr>
            <p:ph type="sldNum" sz="quarter" idx="12"/>
          </p:nvPr>
        </p:nvSpPr>
        <p:spPr/>
        <p:txBody>
          <a:bodyPr/>
          <a:lstStyle/>
          <a:p>
            <a:r>
              <a:rPr kumimoji="1" lang="en-US" altLang="ja-JP" dirty="0"/>
              <a:t>1</a:t>
            </a:r>
          </a:p>
        </p:txBody>
      </p:sp>
    </p:spTree>
    <p:extLst>
      <p:ext uri="{BB962C8B-B14F-4D97-AF65-F5344CB8AC3E}">
        <p14:creationId xmlns:p14="http://schemas.microsoft.com/office/powerpoint/2010/main" val="654894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2579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a:prstGeom prst="rect">
            <a:avLst/>
          </a:prstGeo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4211340" y="987427"/>
            <a:ext cx="5014913"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2328" y="2057400"/>
            <a:ext cx="3194943"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681038" y="6356352"/>
            <a:ext cx="2228850" cy="365125"/>
          </a:xfrm>
          <a:prstGeom prst="rect">
            <a:avLst/>
          </a:prstGeom>
        </p:spPr>
        <p:txBody>
          <a:bodyPr/>
          <a:lstStyle/>
          <a:p>
            <a:endParaRPr kumimoji="1" lang="ja-JP" altLang="en-US"/>
          </a:p>
        </p:txBody>
      </p:sp>
      <p:sp>
        <p:nvSpPr>
          <p:cNvPr id="6" name="Footer Placeholder 5"/>
          <p:cNvSpPr>
            <a:spLocks noGrp="1"/>
          </p:cNvSpPr>
          <p:nvPr>
            <p:ph type="ftr" sz="quarter" idx="11"/>
          </p:nvPr>
        </p:nvSpPr>
        <p:spPr>
          <a:xfrm>
            <a:off x="3281363" y="6356352"/>
            <a:ext cx="3343275"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1C8A4FF2-314D-456D-BFA6-CDAE17B9E4F0}" type="slidenum">
              <a:rPr kumimoji="1" lang="ja-JP" altLang="en-US" smtClean="0"/>
              <a:t>‹#›</a:t>
            </a:fld>
            <a:endParaRPr kumimoji="1" lang="ja-JP" altLang="en-US"/>
          </a:p>
        </p:txBody>
      </p:sp>
    </p:spTree>
    <p:extLst>
      <p:ext uri="{BB962C8B-B14F-4D97-AF65-F5344CB8AC3E}">
        <p14:creationId xmlns:p14="http://schemas.microsoft.com/office/powerpoint/2010/main" val="2891767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a:prstGeom prst="rect">
            <a:avLst/>
          </a:prstGeo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211340" y="987427"/>
            <a:ext cx="5014913"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2328" y="2057400"/>
            <a:ext cx="3194943"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681038" y="6356352"/>
            <a:ext cx="2228850" cy="365125"/>
          </a:xfrm>
          <a:prstGeom prst="rect">
            <a:avLst/>
          </a:prstGeom>
        </p:spPr>
        <p:txBody>
          <a:bodyPr/>
          <a:lstStyle/>
          <a:p>
            <a:endParaRPr kumimoji="1" lang="ja-JP" altLang="en-US"/>
          </a:p>
        </p:txBody>
      </p:sp>
      <p:sp>
        <p:nvSpPr>
          <p:cNvPr id="6" name="Footer Placeholder 5"/>
          <p:cNvSpPr>
            <a:spLocks noGrp="1"/>
          </p:cNvSpPr>
          <p:nvPr>
            <p:ph type="ftr" sz="quarter" idx="11"/>
          </p:nvPr>
        </p:nvSpPr>
        <p:spPr>
          <a:xfrm>
            <a:off x="3281363" y="6356352"/>
            <a:ext cx="3343275"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1C8A4FF2-314D-456D-BFA6-CDAE17B9E4F0}" type="slidenum">
              <a:rPr kumimoji="1" lang="ja-JP" altLang="en-US" smtClean="0"/>
              <a:t>‹#›</a:t>
            </a:fld>
            <a:endParaRPr kumimoji="1" lang="ja-JP" altLang="en-US"/>
          </a:p>
        </p:txBody>
      </p:sp>
    </p:spTree>
    <p:extLst>
      <p:ext uri="{BB962C8B-B14F-4D97-AF65-F5344CB8AC3E}">
        <p14:creationId xmlns:p14="http://schemas.microsoft.com/office/powerpoint/2010/main" val="3504507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A4FF2-314D-456D-BFA6-CDAE17B9E4F0}" type="slidenum">
              <a:rPr kumimoji="1" lang="ja-JP" altLang="en-US" smtClean="0"/>
              <a:t>‹#›</a:t>
            </a:fld>
            <a:endParaRPr kumimoji="1" lang="ja-JP" altLang="en-US"/>
          </a:p>
        </p:txBody>
      </p:sp>
    </p:spTree>
    <p:extLst>
      <p:ext uri="{BB962C8B-B14F-4D97-AF65-F5344CB8AC3E}">
        <p14:creationId xmlns:p14="http://schemas.microsoft.com/office/powerpoint/2010/main" val="23570744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81B07BBA-41EF-48E3-99B7-E0DE7124D077}"/>
              </a:ext>
            </a:extLst>
          </p:cNvPr>
          <p:cNvSpPr/>
          <p:nvPr/>
        </p:nvSpPr>
        <p:spPr>
          <a:xfrm>
            <a:off x="0" y="0"/>
            <a:ext cx="9906000" cy="3972999"/>
          </a:xfrm>
          <a:prstGeom prst="rect">
            <a:avLst/>
          </a:prstGeom>
          <a:solidFill>
            <a:srgbClr val="15D354"/>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pic>
        <p:nvPicPr>
          <p:cNvPr id="4" name="図 3">
            <a:extLst>
              <a:ext uri="{FF2B5EF4-FFF2-40B4-BE49-F238E27FC236}">
                <a16:creationId xmlns:a16="http://schemas.microsoft.com/office/drawing/2014/main" id="{FD350359-336E-469E-AB95-707095EC25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27005">
            <a:off x="5583945" y="1397414"/>
            <a:ext cx="2830558" cy="2456851"/>
          </a:xfrm>
          <a:prstGeom prst="rect">
            <a:avLst/>
          </a:prstGeom>
        </p:spPr>
      </p:pic>
      <p:sp>
        <p:nvSpPr>
          <p:cNvPr id="2" name="テキスト ボックス 1">
            <a:extLst>
              <a:ext uri="{FF2B5EF4-FFF2-40B4-BE49-F238E27FC236}">
                <a16:creationId xmlns:a16="http://schemas.microsoft.com/office/drawing/2014/main" id="{832EC6D5-968F-4F16-879B-5F1BAFE9D329}"/>
              </a:ext>
            </a:extLst>
          </p:cNvPr>
          <p:cNvSpPr txBox="1"/>
          <p:nvPr/>
        </p:nvSpPr>
        <p:spPr>
          <a:xfrm>
            <a:off x="1215390" y="0"/>
            <a:ext cx="7475220" cy="3924151"/>
          </a:xfrm>
          <a:prstGeom prst="rect">
            <a:avLst/>
          </a:prstGeom>
          <a:noFill/>
        </p:spPr>
        <p:txBody>
          <a:bodyPr wrap="square" rtlCol="0">
            <a:spAutoFit/>
          </a:bodyPr>
          <a:lstStyle/>
          <a:p>
            <a:r>
              <a:rPr lang="en-US" altLang="ja-JP" sz="12450" b="1" dirty="0">
                <a:ln w="57150">
                  <a:solidFill>
                    <a:schemeClr val="tx1"/>
                  </a:solidFill>
                  <a:prstDash val="solid"/>
                </a:ln>
                <a:solidFill>
                  <a:schemeClr val="bg1"/>
                </a:solidFill>
                <a:latin typeface="HGP創英角ﾎﾟｯﾌﾟ体" panose="040B0A00000000000000" pitchFamily="50" charset="-128"/>
                <a:ea typeface="HGP創英角ﾎﾟｯﾌﾟ体" panose="040B0A00000000000000" pitchFamily="50" charset="-128"/>
              </a:rPr>
              <a:t>SHOCKING</a:t>
            </a:r>
          </a:p>
          <a:p>
            <a:r>
              <a:rPr lang="en-US" altLang="ja-JP" sz="12450" b="1" dirty="0">
                <a:ln w="57150">
                  <a:solidFill>
                    <a:schemeClr val="tx1"/>
                  </a:solidFill>
                  <a:prstDash val="solid"/>
                </a:ln>
                <a:solidFill>
                  <a:schemeClr val="bg1"/>
                </a:solidFill>
                <a:latin typeface="HGP創英角ﾎﾟｯﾌﾟ体" panose="040B0A00000000000000" pitchFamily="50" charset="-128"/>
                <a:ea typeface="HGP創英角ﾎﾟｯﾌﾟ体" panose="040B0A00000000000000" pitchFamily="50" charset="-128"/>
              </a:rPr>
              <a:t>CART</a:t>
            </a:r>
            <a:endParaRPr lang="ja-JP" altLang="en-US" sz="12450" b="1" dirty="0">
              <a:ln w="57150">
                <a:solidFill>
                  <a:schemeClr val="tx1"/>
                </a:solidFill>
                <a:prstDash val="solid"/>
              </a:ln>
              <a:solidFill>
                <a:schemeClr val="bg1"/>
              </a:solidFill>
              <a:latin typeface="HGP創英角ﾎﾟｯﾌﾟ体" panose="040B0A00000000000000" pitchFamily="50" charset="-128"/>
              <a:ea typeface="HGP創英角ﾎﾟｯﾌﾟ体" panose="040B0A00000000000000" pitchFamily="50" charset="-128"/>
            </a:endParaRPr>
          </a:p>
        </p:txBody>
      </p:sp>
      <p:sp>
        <p:nvSpPr>
          <p:cNvPr id="5" name="テキスト ボックス 4">
            <a:extLst>
              <a:ext uri="{FF2B5EF4-FFF2-40B4-BE49-F238E27FC236}">
                <a16:creationId xmlns:a16="http://schemas.microsoft.com/office/drawing/2014/main" id="{8EFF63DB-49FB-437D-BCB7-2B3330B048B3}"/>
              </a:ext>
            </a:extLst>
          </p:cNvPr>
          <p:cNvSpPr txBox="1"/>
          <p:nvPr/>
        </p:nvSpPr>
        <p:spPr>
          <a:xfrm>
            <a:off x="0" y="4794070"/>
            <a:ext cx="5068389" cy="1107996"/>
          </a:xfrm>
          <a:prstGeom prst="rect">
            <a:avLst/>
          </a:prstGeom>
          <a:noFill/>
        </p:spPr>
        <p:txBody>
          <a:bodyPr wrap="square" rtlCol="0">
            <a:spAutoFit/>
          </a:bodyPr>
          <a:lstStyle/>
          <a:p>
            <a:r>
              <a:rPr kumimoji="1" lang="ja-JP" altLang="en-US" sz="2400" b="1" dirty="0">
                <a:latin typeface="HG創英角ﾎﾟｯﾌﾟ体" panose="040B0A09000000000000" pitchFamily="49" charset="-128"/>
                <a:ea typeface="HG創英角ﾎﾟｯﾌﾟ体" panose="040B0A09000000000000" pitchFamily="49" charset="-128"/>
              </a:rPr>
              <a:t>ジャンル　　　　：</a:t>
            </a:r>
            <a:r>
              <a:rPr kumimoji="1" lang="en-US" altLang="ja-JP" sz="2400" b="1" dirty="0">
                <a:latin typeface="HG創英角ﾎﾟｯﾌﾟ体" panose="040B0A09000000000000" pitchFamily="49" charset="-128"/>
                <a:ea typeface="HG創英角ﾎﾟｯﾌﾟ体" panose="040B0A09000000000000" pitchFamily="49" charset="-128"/>
              </a:rPr>
              <a:t>3D</a:t>
            </a:r>
            <a:r>
              <a:rPr kumimoji="1" lang="ja-JP" altLang="en-US" sz="2400" b="1" dirty="0">
                <a:latin typeface="HG創英角ﾎﾟｯﾌﾟ体" panose="040B0A09000000000000" pitchFamily="49" charset="-128"/>
                <a:ea typeface="HG創英角ﾎﾟｯﾌﾟ体" panose="040B0A09000000000000" pitchFamily="49" charset="-128"/>
              </a:rPr>
              <a:t>アクション</a:t>
            </a:r>
            <a:endParaRPr kumimoji="1" lang="en-US" altLang="ja-JP" sz="2400" b="1" dirty="0">
              <a:latin typeface="HG創英角ﾎﾟｯﾌﾟ体" panose="040B0A09000000000000" pitchFamily="49" charset="-128"/>
              <a:ea typeface="HG創英角ﾎﾟｯﾌﾟ体" panose="040B0A09000000000000" pitchFamily="49" charset="-128"/>
            </a:endParaRPr>
          </a:p>
          <a:p>
            <a:r>
              <a:rPr kumimoji="1" lang="ja-JP" altLang="en-US" sz="2400" b="1" dirty="0">
                <a:latin typeface="HG創英角ﾎﾟｯﾌﾟ体" panose="040B0A09000000000000" pitchFamily="49" charset="-128"/>
                <a:ea typeface="HG創英角ﾎﾟｯﾌﾟ体" panose="040B0A09000000000000" pitchFamily="49" charset="-128"/>
              </a:rPr>
              <a:t>プラットフォーム：</a:t>
            </a:r>
            <a:r>
              <a:rPr kumimoji="1" lang="en-US" altLang="ja-JP" sz="2400" b="1" dirty="0">
                <a:latin typeface="HG創英角ﾎﾟｯﾌﾟ体" panose="040B0A09000000000000" pitchFamily="49" charset="-128"/>
                <a:ea typeface="HG創英角ﾎﾟｯﾌﾟ体" panose="040B0A09000000000000" pitchFamily="49" charset="-128"/>
              </a:rPr>
              <a:t>PC</a:t>
            </a:r>
          </a:p>
          <a:p>
            <a:endParaRPr kumimoji="1" lang="ja-JP" altLang="en-US" b="1" dirty="0">
              <a:latin typeface="HG創英角ﾎﾟｯﾌﾟ体" panose="040B0A09000000000000" pitchFamily="49" charset="-128"/>
              <a:ea typeface="HG創英角ﾎﾟｯﾌﾟ体" panose="040B0A09000000000000" pitchFamily="49" charset="-128"/>
            </a:endParaRPr>
          </a:p>
        </p:txBody>
      </p:sp>
    </p:spTree>
    <p:extLst>
      <p:ext uri="{BB962C8B-B14F-4D97-AF65-F5344CB8AC3E}">
        <p14:creationId xmlns:p14="http://schemas.microsoft.com/office/powerpoint/2010/main" val="2569683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D61E99E-7D5C-4802-856E-93A6489B9B2C}"/>
              </a:ext>
            </a:extLst>
          </p:cNvPr>
          <p:cNvSpPr/>
          <p:nvPr/>
        </p:nvSpPr>
        <p:spPr>
          <a:xfrm>
            <a:off x="0" y="-2540"/>
            <a:ext cx="9906000" cy="775175"/>
          </a:xfrm>
          <a:prstGeom prst="rect">
            <a:avLst/>
          </a:prstGeom>
          <a:gradFill flip="none" rotWithShape="1">
            <a:gsLst>
              <a:gs pos="0">
                <a:srgbClr val="15D354"/>
              </a:gs>
              <a:gs pos="78000">
                <a:srgbClr val="00C413"/>
              </a:gs>
              <a:gs pos="59000">
                <a:srgbClr val="00C413"/>
              </a:gs>
              <a:gs pos="100000">
                <a:srgbClr val="00C41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4" name="テキスト ボックス 3">
            <a:extLst>
              <a:ext uri="{FF2B5EF4-FFF2-40B4-BE49-F238E27FC236}">
                <a16:creationId xmlns:a16="http://schemas.microsoft.com/office/drawing/2014/main" id="{2329AB87-0BB8-4E5D-BAAF-656BEDC246CF}"/>
              </a:ext>
            </a:extLst>
          </p:cNvPr>
          <p:cNvSpPr txBox="1"/>
          <p:nvPr/>
        </p:nvSpPr>
        <p:spPr>
          <a:xfrm>
            <a:off x="0" y="-45067"/>
            <a:ext cx="2019300" cy="830997"/>
          </a:xfrm>
          <a:prstGeom prst="rect">
            <a:avLst/>
          </a:prstGeom>
          <a:noFill/>
        </p:spPr>
        <p:txBody>
          <a:bodyPr wrap="square" rtlCol="0">
            <a:spAutoFit/>
          </a:bodyPr>
          <a:lstStyle/>
          <a:p>
            <a:r>
              <a:rPr lang="ja-JP" altLang="en-US" sz="4800" dirty="0">
                <a:solidFill>
                  <a:schemeClr val="bg1"/>
                </a:solidFill>
                <a:latin typeface="HG創英角ﾎﾟｯﾌﾟ体" panose="040B0A09000000000000" pitchFamily="49" charset="-128"/>
                <a:ea typeface="HG創英角ﾎﾟｯﾌﾟ体" panose="040B0A09000000000000" pitchFamily="49" charset="-128"/>
              </a:rPr>
              <a:t>特売品</a:t>
            </a:r>
          </a:p>
        </p:txBody>
      </p:sp>
      <p:sp>
        <p:nvSpPr>
          <p:cNvPr id="5" name="テキスト ボックス 4">
            <a:extLst>
              <a:ext uri="{FF2B5EF4-FFF2-40B4-BE49-F238E27FC236}">
                <a16:creationId xmlns:a16="http://schemas.microsoft.com/office/drawing/2014/main" id="{11D0F7DC-7A9A-4A80-B469-B7530D50574F}"/>
              </a:ext>
            </a:extLst>
          </p:cNvPr>
          <p:cNvSpPr txBox="1"/>
          <p:nvPr/>
        </p:nvSpPr>
        <p:spPr>
          <a:xfrm>
            <a:off x="-82934" y="792178"/>
            <a:ext cx="9988934" cy="1200329"/>
          </a:xfrm>
          <a:prstGeom prst="rect">
            <a:avLst/>
          </a:prstGeom>
          <a:noFill/>
          <a:effectLst>
            <a:glow rad="177800">
              <a:schemeClr val="tx1">
                <a:alpha val="60000"/>
              </a:schemeClr>
            </a:glow>
          </a:effectLst>
        </p:spPr>
        <p:txBody>
          <a:bodyPr wrap="square" rtlCol="0">
            <a:spAutoFit/>
          </a:bodyPr>
          <a:lstStyle/>
          <a:p>
            <a:r>
              <a:rPr lang="ja-JP" altLang="en-US"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各ステージにはそれぞれお得な特売品がある！お店に合わせてターゲットを狙おう！</a:t>
            </a:r>
            <a:endPar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pic>
        <p:nvPicPr>
          <p:cNvPr id="7" name="図 6">
            <a:extLst>
              <a:ext uri="{FF2B5EF4-FFF2-40B4-BE49-F238E27FC236}">
                <a16:creationId xmlns:a16="http://schemas.microsoft.com/office/drawing/2014/main" id="{106241AF-1569-45C1-8FA8-4BEE90319E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35" y="2835008"/>
            <a:ext cx="3193143" cy="2531520"/>
          </a:xfrm>
          <a:prstGeom prst="rect">
            <a:avLst/>
          </a:prstGeom>
        </p:spPr>
      </p:pic>
      <p:pic>
        <p:nvPicPr>
          <p:cNvPr id="9" name="図 8">
            <a:extLst>
              <a:ext uri="{FF2B5EF4-FFF2-40B4-BE49-F238E27FC236}">
                <a16:creationId xmlns:a16="http://schemas.microsoft.com/office/drawing/2014/main" id="{27988420-1F70-453B-A8B8-191268FBE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361" y="2835008"/>
            <a:ext cx="3325586" cy="2390835"/>
          </a:xfrm>
          <a:prstGeom prst="rect">
            <a:avLst/>
          </a:prstGeom>
        </p:spPr>
      </p:pic>
      <p:pic>
        <p:nvPicPr>
          <p:cNvPr id="11" name="図 10">
            <a:extLst>
              <a:ext uri="{FF2B5EF4-FFF2-40B4-BE49-F238E27FC236}">
                <a16:creationId xmlns:a16="http://schemas.microsoft.com/office/drawing/2014/main" id="{E16FAF8E-05A6-4CE8-80D1-D607891B21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9505" y="2941079"/>
            <a:ext cx="2894285" cy="1797381"/>
          </a:xfrm>
          <a:prstGeom prst="rect">
            <a:avLst/>
          </a:prstGeom>
        </p:spPr>
      </p:pic>
      <p:sp>
        <p:nvSpPr>
          <p:cNvPr id="8" name="テキスト ボックス 7">
            <a:extLst>
              <a:ext uri="{FF2B5EF4-FFF2-40B4-BE49-F238E27FC236}">
                <a16:creationId xmlns:a16="http://schemas.microsoft.com/office/drawing/2014/main" id="{E4658469-8E78-4B06-80BF-0163F8B691DC}"/>
              </a:ext>
            </a:extLst>
          </p:cNvPr>
          <p:cNvSpPr txBox="1"/>
          <p:nvPr/>
        </p:nvSpPr>
        <p:spPr>
          <a:xfrm>
            <a:off x="9527177" y="6488668"/>
            <a:ext cx="757646" cy="369332"/>
          </a:xfrm>
          <a:prstGeom prst="rect">
            <a:avLst/>
          </a:prstGeom>
          <a:noFill/>
        </p:spPr>
        <p:txBody>
          <a:bodyPr wrap="square" rtlCol="0">
            <a:spAutoFit/>
          </a:bodyPr>
          <a:lstStyle/>
          <a:p>
            <a:r>
              <a:rPr kumimoji="1" lang="en-US" altLang="ja-JP" dirty="0"/>
              <a:t>9</a:t>
            </a:r>
          </a:p>
        </p:txBody>
      </p:sp>
      <p:sp>
        <p:nvSpPr>
          <p:cNvPr id="13" name="テキスト ボックス 12">
            <a:extLst>
              <a:ext uri="{FF2B5EF4-FFF2-40B4-BE49-F238E27FC236}">
                <a16:creationId xmlns:a16="http://schemas.microsoft.com/office/drawing/2014/main" id="{D7DD9B26-159D-4179-B973-63F117F3DA10}"/>
              </a:ext>
            </a:extLst>
          </p:cNvPr>
          <p:cNvSpPr txBox="1"/>
          <p:nvPr/>
        </p:nvSpPr>
        <p:spPr>
          <a:xfrm>
            <a:off x="-82934" y="2021823"/>
            <a:ext cx="4791150" cy="646331"/>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ターゲットの特売品はポイントが高いぞ！</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ターゲットが出てきたら積極的に狙おう！</a:t>
            </a:r>
          </a:p>
        </p:txBody>
      </p:sp>
      <p:sp>
        <p:nvSpPr>
          <p:cNvPr id="15" name="テキスト ボックス 14">
            <a:extLst>
              <a:ext uri="{FF2B5EF4-FFF2-40B4-BE49-F238E27FC236}">
                <a16:creationId xmlns:a16="http://schemas.microsoft.com/office/drawing/2014/main" id="{7D5EF5A5-1789-4E0E-B47C-434D0C57E091}"/>
              </a:ext>
            </a:extLst>
          </p:cNvPr>
          <p:cNvSpPr txBox="1"/>
          <p:nvPr/>
        </p:nvSpPr>
        <p:spPr>
          <a:xfrm>
            <a:off x="-82934" y="5663757"/>
            <a:ext cx="4791150" cy="369332"/>
          </a:xfrm>
          <a:prstGeom prst="rect">
            <a:avLst/>
          </a:prstGeom>
          <a:noFill/>
        </p:spPr>
        <p:txBody>
          <a:bodyPr wrap="square" rtlCol="0">
            <a:spAutoFit/>
          </a:bodyPr>
          <a:lstStyle/>
          <a:p>
            <a:endParaRPr kumimoji="1" lang="ja-JP" altLang="en-US" dirty="0">
              <a:latin typeface="HGS創英角ﾎﾟｯﾌﾟ体" panose="040B0A00000000000000" pitchFamily="50" charset="-128"/>
              <a:ea typeface="HGS創英角ﾎﾟｯﾌﾟ体" panose="040B0A00000000000000" pitchFamily="50" charset="-128"/>
            </a:endParaRPr>
          </a:p>
        </p:txBody>
      </p:sp>
      <p:sp>
        <p:nvSpPr>
          <p:cNvPr id="16" name="テキスト ボックス 15">
            <a:extLst>
              <a:ext uri="{FF2B5EF4-FFF2-40B4-BE49-F238E27FC236}">
                <a16:creationId xmlns:a16="http://schemas.microsoft.com/office/drawing/2014/main" id="{B8051ACC-111E-4215-8AC0-BF0062A0E2F5}"/>
              </a:ext>
            </a:extLst>
          </p:cNvPr>
          <p:cNvSpPr txBox="1"/>
          <p:nvPr/>
        </p:nvSpPr>
        <p:spPr>
          <a:xfrm>
            <a:off x="1422661" y="5121635"/>
            <a:ext cx="1193277" cy="646331"/>
          </a:xfrm>
          <a:prstGeom prst="rect">
            <a:avLst/>
          </a:prstGeom>
          <a:noFill/>
          <a:effectLst>
            <a:glow rad="177800">
              <a:schemeClr val="tx1">
                <a:alpha val="60000"/>
              </a:schemeClr>
            </a:glow>
          </a:effectLst>
        </p:spPr>
        <p:txBody>
          <a:bodyPr wrap="square" rtlCol="0">
            <a:spAutoFit/>
          </a:bodyPr>
          <a:lstStyle/>
          <a:p>
            <a:r>
              <a:rPr lang="ja-JP" altLang="en-US" sz="360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豚</a:t>
            </a:r>
            <a:endPar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17" name="テキスト ボックス 16">
            <a:extLst>
              <a:ext uri="{FF2B5EF4-FFF2-40B4-BE49-F238E27FC236}">
                <a16:creationId xmlns:a16="http://schemas.microsoft.com/office/drawing/2014/main" id="{715E16F8-0A35-40F4-AB18-2178168500A7}"/>
              </a:ext>
            </a:extLst>
          </p:cNvPr>
          <p:cNvSpPr txBox="1"/>
          <p:nvPr/>
        </p:nvSpPr>
        <p:spPr>
          <a:xfrm>
            <a:off x="5028954" y="5121635"/>
            <a:ext cx="704189" cy="646331"/>
          </a:xfrm>
          <a:prstGeom prst="rect">
            <a:avLst/>
          </a:prstGeom>
          <a:noFill/>
          <a:effectLst>
            <a:glow rad="177800">
              <a:schemeClr val="tx1">
                <a:alpha val="60000"/>
              </a:schemeClr>
            </a:glow>
          </a:effectLst>
        </p:spPr>
        <p:txBody>
          <a:bodyPr wrap="square" rtlCol="0">
            <a:spAutoFit/>
          </a:bodyPr>
          <a:lstStyle/>
          <a:p>
            <a:r>
              <a:rPr lang="ja-JP" altLang="en-US"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牛</a:t>
            </a:r>
            <a:endPar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18" name="テキスト ボックス 17">
            <a:extLst>
              <a:ext uri="{FF2B5EF4-FFF2-40B4-BE49-F238E27FC236}">
                <a16:creationId xmlns:a16="http://schemas.microsoft.com/office/drawing/2014/main" id="{BE7F2C49-14AD-440D-B776-5F6EB280BEAC}"/>
              </a:ext>
            </a:extLst>
          </p:cNvPr>
          <p:cNvSpPr txBox="1"/>
          <p:nvPr/>
        </p:nvSpPr>
        <p:spPr>
          <a:xfrm>
            <a:off x="7924552" y="5070629"/>
            <a:ext cx="704189" cy="646331"/>
          </a:xfrm>
          <a:prstGeom prst="rect">
            <a:avLst/>
          </a:prstGeom>
          <a:noFill/>
          <a:effectLst>
            <a:glow rad="177800">
              <a:schemeClr val="tx1">
                <a:alpha val="60000"/>
              </a:schemeClr>
            </a:glow>
          </a:effectLst>
        </p:spPr>
        <p:txBody>
          <a:bodyPr wrap="square" rtlCol="0">
            <a:spAutoFit/>
          </a:bodyPr>
          <a:lstStyle/>
          <a:p>
            <a:r>
              <a:rPr lang="ja-JP" altLang="en-US"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魚</a:t>
            </a:r>
            <a:endPar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19" name="テキスト ボックス 18">
            <a:extLst>
              <a:ext uri="{FF2B5EF4-FFF2-40B4-BE49-F238E27FC236}">
                <a16:creationId xmlns:a16="http://schemas.microsoft.com/office/drawing/2014/main" id="{EA736529-0EC5-4251-86C7-8A50218BD010}"/>
              </a:ext>
            </a:extLst>
          </p:cNvPr>
          <p:cNvSpPr txBox="1"/>
          <p:nvPr/>
        </p:nvSpPr>
        <p:spPr>
          <a:xfrm>
            <a:off x="213552" y="5715862"/>
            <a:ext cx="2915308" cy="646331"/>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通常ポイント：１０００</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ターゲット時：１５００</a:t>
            </a:r>
          </a:p>
        </p:txBody>
      </p:sp>
      <p:sp>
        <p:nvSpPr>
          <p:cNvPr id="20" name="テキスト ボックス 19">
            <a:extLst>
              <a:ext uri="{FF2B5EF4-FFF2-40B4-BE49-F238E27FC236}">
                <a16:creationId xmlns:a16="http://schemas.microsoft.com/office/drawing/2014/main" id="{E40DC61E-71B8-4E40-B307-55AA15B248C9}"/>
              </a:ext>
            </a:extLst>
          </p:cNvPr>
          <p:cNvSpPr txBox="1"/>
          <p:nvPr/>
        </p:nvSpPr>
        <p:spPr>
          <a:xfrm>
            <a:off x="3862615" y="5715862"/>
            <a:ext cx="2915308" cy="646331"/>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通常ポイント：２０００</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ターゲット時：２５００</a:t>
            </a:r>
          </a:p>
        </p:txBody>
      </p:sp>
      <p:sp>
        <p:nvSpPr>
          <p:cNvPr id="21" name="テキスト ボックス 20">
            <a:extLst>
              <a:ext uri="{FF2B5EF4-FFF2-40B4-BE49-F238E27FC236}">
                <a16:creationId xmlns:a16="http://schemas.microsoft.com/office/drawing/2014/main" id="{DC57C167-71C5-4F47-972A-48F043FA5009}"/>
              </a:ext>
            </a:extLst>
          </p:cNvPr>
          <p:cNvSpPr txBox="1"/>
          <p:nvPr/>
        </p:nvSpPr>
        <p:spPr>
          <a:xfrm>
            <a:off x="6990692" y="5767966"/>
            <a:ext cx="2915308" cy="646331"/>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通常ポイント：１５００</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ターゲット時：２０００</a:t>
            </a:r>
          </a:p>
        </p:txBody>
      </p:sp>
    </p:spTree>
    <p:extLst>
      <p:ext uri="{BB962C8B-B14F-4D97-AF65-F5344CB8AC3E}">
        <p14:creationId xmlns:p14="http://schemas.microsoft.com/office/powerpoint/2010/main" val="3304707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AA7A051-5B66-4D11-81DD-22191B23A594}"/>
              </a:ext>
            </a:extLst>
          </p:cNvPr>
          <p:cNvSpPr/>
          <p:nvPr/>
        </p:nvSpPr>
        <p:spPr>
          <a:xfrm>
            <a:off x="0" y="-2540"/>
            <a:ext cx="9906000" cy="775175"/>
          </a:xfrm>
          <a:prstGeom prst="rect">
            <a:avLst/>
          </a:prstGeom>
          <a:gradFill flip="none" rotWithShape="1">
            <a:gsLst>
              <a:gs pos="0">
                <a:srgbClr val="15D354"/>
              </a:gs>
              <a:gs pos="78000">
                <a:srgbClr val="00C413"/>
              </a:gs>
              <a:gs pos="59000">
                <a:srgbClr val="00C413"/>
              </a:gs>
              <a:gs pos="100000">
                <a:srgbClr val="00C41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3" name="テキスト ボックス 2">
            <a:extLst>
              <a:ext uri="{FF2B5EF4-FFF2-40B4-BE49-F238E27FC236}">
                <a16:creationId xmlns:a16="http://schemas.microsoft.com/office/drawing/2014/main" id="{AE114F10-BD77-4A3B-A46E-3B157996AEBF}"/>
              </a:ext>
            </a:extLst>
          </p:cNvPr>
          <p:cNvSpPr txBox="1"/>
          <p:nvPr/>
        </p:nvSpPr>
        <p:spPr>
          <a:xfrm>
            <a:off x="0" y="-45067"/>
            <a:ext cx="7086600" cy="830997"/>
          </a:xfrm>
          <a:prstGeom prst="rect">
            <a:avLst/>
          </a:prstGeom>
          <a:noFill/>
        </p:spPr>
        <p:txBody>
          <a:bodyPr wrap="square" rtlCol="0">
            <a:spAutoFit/>
          </a:bodyPr>
          <a:lstStyle/>
          <a:p>
            <a:r>
              <a:rPr lang="ja-JP" altLang="en-US" sz="4800" dirty="0">
                <a:solidFill>
                  <a:schemeClr val="bg1"/>
                </a:solidFill>
                <a:latin typeface="HG創英角ﾎﾟｯﾌﾟ体" panose="040B0A09000000000000" pitchFamily="49" charset="-128"/>
                <a:ea typeface="HG創英角ﾎﾟｯﾌﾟ体" panose="040B0A09000000000000" pitchFamily="49" charset="-128"/>
              </a:rPr>
              <a:t>ライバルのおばちゃん達</a:t>
            </a:r>
          </a:p>
        </p:txBody>
      </p:sp>
      <p:sp>
        <p:nvSpPr>
          <p:cNvPr id="6" name="テキスト ボックス 5">
            <a:extLst>
              <a:ext uri="{FF2B5EF4-FFF2-40B4-BE49-F238E27FC236}">
                <a16:creationId xmlns:a16="http://schemas.microsoft.com/office/drawing/2014/main" id="{752DB62C-8C5E-47D3-89ED-6EFD62E21123}"/>
              </a:ext>
            </a:extLst>
          </p:cNvPr>
          <p:cNvSpPr txBox="1"/>
          <p:nvPr/>
        </p:nvSpPr>
        <p:spPr>
          <a:xfrm>
            <a:off x="0" y="764183"/>
            <a:ext cx="9988934" cy="1077218"/>
          </a:xfrm>
          <a:prstGeom prst="rect">
            <a:avLst/>
          </a:prstGeom>
          <a:noFill/>
          <a:effectLst>
            <a:glow rad="177800">
              <a:schemeClr val="tx1">
                <a:alpha val="60000"/>
              </a:schemeClr>
            </a:glow>
          </a:effectLst>
        </p:spPr>
        <p:txBody>
          <a:bodyPr wrap="square" rtlCol="0">
            <a:spAutoFit/>
          </a:bodyPr>
          <a:lstStyle/>
          <a:p>
            <a:r>
              <a:rPr lang="ja-JP" altLang="en-US"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ライバルのおばちゃん達も特売品を狙ってくる！</a:t>
            </a:r>
            <a:endParaRPr lang="en-US" altLang="ja-JP"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a:p>
            <a:r>
              <a:rPr lang="ja-JP" altLang="en-US"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逆に特売品の出される場所も知っている！</a:t>
            </a:r>
            <a:endParaRPr lang="en-US" altLang="ja-JP"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7" name="テキスト ボックス 6">
            <a:extLst>
              <a:ext uri="{FF2B5EF4-FFF2-40B4-BE49-F238E27FC236}">
                <a16:creationId xmlns:a16="http://schemas.microsoft.com/office/drawing/2014/main" id="{675A853D-D8B3-4EE2-B92F-5F9298751773}"/>
              </a:ext>
            </a:extLst>
          </p:cNvPr>
          <p:cNvSpPr txBox="1"/>
          <p:nvPr/>
        </p:nvSpPr>
        <p:spPr>
          <a:xfrm>
            <a:off x="9527177" y="6488668"/>
            <a:ext cx="757646" cy="369332"/>
          </a:xfrm>
          <a:prstGeom prst="rect">
            <a:avLst/>
          </a:prstGeom>
          <a:noFill/>
        </p:spPr>
        <p:txBody>
          <a:bodyPr wrap="square" rtlCol="0">
            <a:spAutoFit/>
          </a:bodyPr>
          <a:lstStyle/>
          <a:p>
            <a:r>
              <a:rPr kumimoji="1" lang="en-US" altLang="ja-JP" dirty="0"/>
              <a:t>10</a:t>
            </a:r>
          </a:p>
        </p:txBody>
      </p:sp>
      <p:pic>
        <p:nvPicPr>
          <p:cNvPr id="4" name="図 3">
            <a:extLst>
              <a:ext uri="{FF2B5EF4-FFF2-40B4-BE49-F238E27FC236}">
                <a16:creationId xmlns:a16="http://schemas.microsoft.com/office/drawing/2014/main" id="{DF6DD84A-4801-4DA7-96D0-DA6DEE95775E}"/>
              </a:ext>
            </a:extLst>
          </p:cNvPr>
          <p:cNvPicPr>
            <a:picLocks noChangeAspect="1"/>
          </p:cNvPicPr>
          <p:nvPr/>
        </p:nvPicPr>
        <p:blipFill rotWithShape="1">
          <a:blip r:embed="rId2"/>
          <a:srcRect l="14054" t="24490" r="25728" b="2742"/>
          <a:stretch/>
        </p:blipFill>
        <p:spPr>
          <a:xfrm>
            <a:off x="471638" y="1841401"/>
            <a:ext cx="4400724" cy="2408085"/>
          </a:xfrm>
          <a:prstGeom prst="rect">
            <a:avLst/>
          </a:prstGeom>
        </p:spPr>
      </p:pic>
      <p:sp>
        <p:nvSpPr>
          <p:cNvPr id="9" name="テキスト ボックス 8">
            <a:extLst>
              <a:ext uri="{FF2B5EF4-FFF2-40B4-BE49-F238E27FC236}">
                <a16:creationId xmlns:a16="http://schemas.microsoft.com/office/drawing/2014/main" id="{F5D93728-2F11-4FCF-B43F-6E19D70259BC}"/>
              </a:ext>
            </a:extLst>
          </p:cNvPr>
          <p:cNvSpPr txBox="1"/>
          <p:nvPr/>
        </p:nvSpPr>
        <p:spPr>
          <a:xfrm>
            <a:off x="4994467" y="2444592"/>
            <a:ext cx="4791150" cy="923330"/>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特売品はどこに出てくるかわからない！</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常連のおばちゃんについて行って</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先に特売品を勝ち取れ！</a:t>
            </a:r>
            <a:endParaRPr kumimoji="1" lang="en-US" altLang="ja-JP" dirty="0">
              <a:latin typeface="HGS創英角ﾎﾟｯﾌﾟ体" panose="040B0A00000000000000" pitchFamily="50" charset="-128"/>
              <a:ea typeface="HGS創英角ﾎﾟｯﾌﾟ体" panose="040B0A00000000000000" pitchFamily="50" charset="-128"/>
            </a:endParaRPr>
          </a:p>
        </p:txBody>
      </p:sp>
      <p:pic>
        <p:nvPicPr>
          <p:cNvPr id="10" name="図 9">
            <a:extLst>
              <a:ext uri="{FF2B5EF4-FFF2-40B4-BE49-F238E27FC236}">
                <a16:creationId xmlns:a16="http://schemas.microsoft.com/office/drawing/2014/main" id="{2F8823C7-8B88-4C27-A630-D624C80DE781}"/>
              </a:ext>
            </a:extLst>
          </p:cNvPr>
          <p:cNvPicPr>
            <a:picLocks noChangeAspect="1"/>
          </p:cNvPicPr>
          <p:nvPr/>
        </p:nvPicPr>
        <p:blipFill rotWithShape="1">
          <a:blip r:embed="rId3"/>
          <a:srcRect t="16071" b="4665"/>
          <a:stretch/>
        </p:blipFill>
        <p:spPr>
          <a:xfrm>
            <a:off x="376562" y="4575910"/>
            <a:ext cx="4495800" cy="2282090"/>
          </a:xfrm>
          <a:prstGeom prst="rect">
            <a:avLst/>
          </a:prstGeom>
        </p:spPr>
      </p:pic>
      <p:sp>
        <p:nvSpPr>
          <p:cNvPr id="12" name="テキスト ボックス 11">
            <a:extLst>
              <a:ext uri="{FF2B5EF4-FFF2-40B4-BE49-F238E27FC236}">
                <a16:creationId xmlns:a16="http://schemas.microsoft.com/office/drawing/2014/main" id="{95515192-5BF9-4621-B645-4CF4014466FA}"/>
              </a:ext>
            </a:extLst>
          </p:cNvPr>
          <p:cNvSpPr txBox="1"/>
          <p:nvPr/>
        </p:nvSpPr>
        <p:spPr>
          <a:xfrm>
            <a:off x="4994467" y="4988779"/>
            <a:ext cx="3489133" cy="646331"/>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特売品が出現するときは警告のアナウンスが出るぞ！</a:t>
            </a:r>
            <a:endParaRPr kumimoji="1" lang="en-US" altLang="ja-JP" dirty="0">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2375356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AA7A051-5B66-4D11-81DD-22191B23A594}"/>
              </a:ext>
            </a:extLst>
          </p:cNvPr>
          <p:cNvSpPr/>
          <p:nvPr/>
        </p:nvSpPr>
        <p:spPr>
          <a:xfrm>
            <a:off x="0" y="-2540"/>
            <a:ext cx="9906000" cy="775175"/>
          </a:xfrm>
          <a:prstGeom prst="rect">
            <a:avLst/>
          </a:prstGeom>
          <a:gradFill flip="none" rotWithShape="1">
            <a:gsLst>
              <a:gs pos="0">
                <a:srgbClr val="15D354"/>
              </a:gs>
              <a:gs pos="78000">
                <a:srgbClr val="00C413"/>
              </a:gs>
              <a:gs pos="59000">
                <a:srgbClr val="00C413"/>
              </a:gs>
              <a:gs pos="100000">
                <a:srgbClr val="00C41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3" name="テキスト ボックス 2">
            <a:extLst>
              <a:ext uri="{FF2B5EF4-FFF2-40B4-BE49-F238E27FC236}">
                <a16:creationId xmlns:a16="http://schemas.microsoft.com/office/drawing/2014/main" id="{AE114F10-BD77-4A3B-A46E-3B157996AEBF}"/>
              </a:ext>
            </a:extLst>
          </p:cNvPr>
          <p:cNvSpPr txBox="1"/>
          <p:nvPr/>
        </p:nvSpPr>
        <p:spPr>
          <a:xfrm>
            <a:off x="0" y="-45067"/>
            <a:ext cx="7086600" cy="830997"/>
          </a:xfrm>
          <a:prstGeom prst="rect">
            <a:avLst/>
          </a:prstGeom>
          <a:noFill/>
        </p:spPr>
        <p:txBody>
          <a:bodyPr wrap="square" rtlCol="0">
            <a:spAutoFit/>
          </a:bodyPr>
          <a:lstStyle/>
          <a:p>
            <a:r>
              <a:rPr lang="ja-JP" altLang="en-US" sz="4800" dirty="0">
                <a:solidFill>
                  <a:schemeClr val="bg1"/>
                </a:solidFill>
                <a:latin typeface="HG創英角ﾎﾟｯﾌﾟ体" panose="040B0A09000000000000" pitchFamily="49" charset="-128"/>
                <a:ea typeface="HG創英角ﾎﾟｯﾌﾟ体" panose="040B0A09000000000000" pitchFamily="49" charset="-128"/>
              </a:rPr>
              <a:t>乱入者</a:t>
            </a:r>
          </a:p>
        </p:txBody>
      </p:sp>
      <p:pic>
        <p:nvPicPr>
          <p:cNvPr id="6" name="図 5">
            <a:extLst>
              <a:ext uri="{FF2B5EF4-FFF2-40B4-BE49-F238E27FC236}">
                <a16:creationId xmlns:a16="http://schemas.microsoft.com/office/drawing/2014/main" id="{210D9904-F638-47DA-93FF-F6E763F5CD61}"/>
              </a:ext>
            </a:extLst>
          </p:cNvPr>
          <p:cNvPicPr>
            <a:picLocks noChangeAspect="1"/>
          </p:cNvPicPr>
          <p:nvPr/>
        </p:nvPicPr>
        <p:blipFill rotWithShape="1">
          <a:blip r:embed="rId2">
            <a:extLst>
              <a:ext uri="{28A0092B-C50C-407E-A947-70E740481C1C}">
                <a14:useLocalDpi xmlns:a14="http://schemas.microsoft.com/office/drawing/2010/main" val="0"/>
              </a:ext>
            </a:extLst>
          </a:blip>
          <a:srcRect b="7495"/>
          <a:stretch/>
        </p:blipFill>
        <p:spPr>
          <a:xfrm>
            <a:off x="203319" y="3003997"/>
            <a:ext cx="5048250" cy="3710397"/>
          </a:xfrm>
          <a:prstGeom prst="rect">
            <a:avLst/>
          </a:prstGeom>
        </p:spPr>
      </p:pic>
      <p:pic>
        <p:nvPicPr>
          <p:cNvPr id="8" name="図 7">
            <a:extLst>
              <a:ext uri="{FF2B5EF4-FFF2-40B4-BE49-F238E27FC236}">
                <a16:creationId xmlns:a16="http://schemas.microsoft.com/office/drawing/2014/main" id="{EC6C78A4-C936-43D9-B9B2-02DA9B517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569" y="4066063"/>
            <a:ext cx="4169917" cy="2514981"/>
          </a:xfrm>
          <a:prstGeom prst="rect">
            <a:avLst/>
          </a:prstGeom>
        </p:spPr>
      </p:pic>
      <p:sp>
        <p:nvSpPr>
          <p:cNvPr id="9" name="テキスト ボックス 8">
            <a:extLst>
              <a:ext uri="{FF2B5EF4-FFF2-40B4-BE49-F238E27FC236}">
                <a16:creationId xmlns:a16="http://schemas.microsoft.com/office/drawing/2014/main" id="{49AE9941-FE96-435C-A69E-D4827C06F49E}"/>
              </a:ext>
            </a:extLst>
          </p:cNvPr>
          <p:cNvSpPr txBox="1"/>
          <p:nvPr/>
        </p:nvSpPr>
        <p:spPr>
          <a:xfrm>
            <a:off x="-41467" y="799567"/>
            <a:ext cx="9988934" cy="584775"/>
          </a:xfrm>
          <a:prstGeom prst="rect">
            <a:avLst/>
          </a:prstGeom>
          <a:noFill/>
          <a:effectLst>
            <a:glow rad="177800">
              <a:schemeClr val="tx1">
                <a:alpha val="60000"/>
              </a:schemeClr>
            </a:glow>
          </a:effectLst>
        </p:spPr>
        <p:txBody>
          <a:bodyPr wrap="square" rtlCol="0">
            <a:spAutoFit/>
          </a:bodyPr>
          <a:lstStyle/>
          <a:p>
            <a:pPr algn="ctr"/>
            <a:r>
              <a:rPr lang="ja-JP" altLang="en-US"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このお店には脱走した動物が乱入してくることがある</a:t>
            </a:r>
            <a:endParaRPr lang="en-US" altLang="ja-JP"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10" name="テキスト ボックス 9">
            <a:extLst>
              <a:ext uri="{FF2B5EF4-FFF2-40B4-BE49-F238E27FC236}">
                <a16:creationId xmlns:a16="http://schemas.microsoft.com/office/drawing/2014/main" id="{3E14588D-A732-4B68-B1FF-518AF5814822}"/>
              </a:ext>
            </a:extLst>
          </p:cNvPr>
          <p:cNvSpPr txBox="1"/>
          <p:nvPr/>
        </p:nvSpPr>
        <p:spPr>
          <a:xfrm>
            <a:off x="-2467046" y="1594623"/>
            <a:ext cx="9988934" cy="584775"/>
          </a:xfrm>
          <a:prstGeom prst="rect">
            <a:avLst/>
          </a:prstGeom>
          <a:noFill/>
          <a:effectLst>
            <a:glow rad="177800">
              <a:schemeClr val="tx1">
                <a:alpha val="60000"/>
              </a:schemeClr>
            </a:glow>
          </a:effectLst>
        </p:spPr>
        <p:txBody>
          <a:bodyPr wrap="square" rtlCol="0">
            <a:spAutoFit/>
          </a:bodyPr>
          <a:lstStyle/>
          <a:p>
            <a:pPr algn="ctr"/>
            <a:r>
              <a:rPr lang="ja-JP" altLang="en-US"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お店の中を暴れる“闘牛”</a:t>
            </a:r>
            <a:endParaRPr lang="en-US" altLang="ja-JP"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11" name="テキスト ボックス 10">
            <a:extLst>
              <a:ext uri="{FF2B5EF4-FFF2-40B4-BE49-F238E27FC236}">
                <a16:creationId xmlns:a16="http://schemas.microsoft.com/office/drawing/2014/main" id="{CFBD6898-8C54-47CB-B677-CA9D5A3057B0}"/>
              </a:ext>
            </a:extLst>
          </p:cNvPr>
          <p:cNvSpPr txBox="1"/>
          <p:nvPr/>
        </p:nvSpPr>
        <p:spPr>
          <a:xfrm>
            <a:off x="1921146" y="2893584"/>
            <a:ext cx="9988934" cy="584775"/>
          </a:xfrm>
          <a:prstGeom prst="rect">
            <a:avLst/>
          </a:prstGeom>
          <a:noFill/>
          <a:effectLst>
            <a:glow rad="177800">
              <a:schemeClr val="tx1">
                <a:alpha val="60000"/>
              </a:schemeClr>
            </a:glow>
          </a:effectLst>
        </p:spPr>
        <p:txBody>
          <a:bodyPr wrap="square" rtlCol="0">
            <a:spAutoFit/>
          </a:bodyPr>
          <a:lstStyle/>
          <a:p>
            <a:pPr algn="ctr"/>
            <a:r>
              <a:rPr lang="ja-JP" altLang="en-US"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たくさん出現しまくる“ニワトリ”</a:t>
            </a:r>
            <a:endParaRPr lang="en-US" altLang="ja-JP"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12" name="テキスト ボックス 11">
            <a:extLst>
              <a:ext uri="{FF2B5EF4-FFF2-40B4-BE49-F238E27FC236}">
                <a16:creationId xmlns:a16="http://schemas.microsoft.com/office/drawing/2014/main" id="{20A64684-24A1-4791-A677-D4937356AA57}"/>
              </a:ext>
            </a:extLst>
          </p:cNvPr>
          <p:cNvSpPr txBox="1"/>
          <p:nvPr/>
        </p:nvSpPr>
        <p:spPr>
          <a:xfrm>
            <a:off x="9527177" y="6488668"/>
            <a:ext cx="757646" cy="369332"/>
          </a:xfrm>
          <a:prstGeom prst="rect">
            <a:avLst/>
          </a:prstGeom>
          <a:noFill/>
        </p:spPr>
        <p:txBody>
          <a:bodyPr wrap="square" rtlCol="0">
            <a:spAutoFit/>
          </a:bodyPr>
          <a:lstStyle/>
          <a:p>
            <a:r>
              <a:rPr kumimoji="1" lang="en-US" altLang="ja-JP" dirty="0"/>
              <a:t>11</a:t>
            </a:r>
          </a:p>
        </p:txBody>
      </p:sp>
      <p:sp>
        <p:nvSpPr>
          <p:cNvPr id="13" name="テキスト ボックス 12">
            <a:extLst>
              <a:ext uri="{FF2B5EF4-FFF2-40B4-BE49-F238E27FC236}">
                <a16:creationId xmlns:a16="http://schemas.microsoft.com/office/drawing/2014/main" id="{1BF3E2D4-5092-4836-B7D7-0CE65F605C2C}"/>
              </a:ext>
            </a:extLst>
          </p:cNvPr>
          <p:cNvSpPr txBox="1"/>
          <p:nvPr/>
        </p:nvSpPr>
        <p:spPr>
          <a:xfrm>
            <a:off x="-1" y="2225398"/>
            <a:ext cx="4162567" cy="646331"/>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闘牛はお店の中の人や動物を無差別に</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轢いて、入口まで運んで行ってしまう</a:t>
            </a:r>
          </a:p>
        </p:txBody>
      </p:sp>
      <p:sp>
        <p:nvSpPr>
          <p:cNvPr id="14" name="テキスト ボックス 13">
            <a:extLst>
              <a:ext uri="{FF2B5EF4-FFF2-40B4-BE49-F238E27FC236}">
                <a16:creationId xmlns:a16="http://schemas.microsoft.com/office/drawing/2014/main" id="{59D6479A-9C27-47B4-8378-FC9E55536C02}"/>
              </a:ext>
            </a:extLst>
          </p:cNvPr>
          <p:cNvSpPr txBox="1"/>
          <p:nvPr/>
        </p:nvSpPr>
        <p:spPr>
          <a:xfrm>
            <a:off x="5145878" y="3429000"/>
            <a:ext cx="4556803" cy="646331"/>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ニワトリが出たら高得点のチャンス</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大量に出てきたニワトリを捕まえまくれ！</a:t>
            </a:r>
            <a:endParaRPr kumimoji="1" lang="en-US" altLang="ja-JP" dirty="0">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2206038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AA7A051-5B66-4D11-81DD-22191B23A594}"/>
              </a:ext>
            </a:extLst>
          </p:cNvPr>
          <p:cNvSpPr/>
          <p:nvPr/>
        </p:nvSpPr>
        <p:spPr>
          <a:xfrm>
            <a:off x="0" y="-2540"/>
            <a:ext cx="9906000" cy="775175"/>
          </a:xfrm>
          <a:prstGeom prst="rect">
            <a:avLst/>
          </a:prstGeom>
          <a:gradFill flip="none" rotWithShape="1">
            <a:gsLst>
              <a:gs pos="0">
                <a:srgbClr val="15D354"/>
              </a:gs>
              <a:gs pos="78000">
                <a:srgbClr val="00C413"/>
              </a:gs>
              <a:gs pos="59000">
                <a:srgbClr val="00C413"/>
              </a:gs>
              <a:gs pos="100000">
                <a:srgbClr val="00C41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3" name="テキスト ボックス 2">
            <a:extLst>
              <a:ext uri="{FF2B5EF4-FFF2-40B4-BE49-F238E27FC236}">
                <a16:creationId xmlns:a16="http://schemas.microsoft.com/office/drawing/2014/main" id="{AE114F10-BD77-4A3B-A46E-3B157996AEBF}"/>
              </a:ext>
            </a:extLst>
          </p:cNvPr>
          <p:cNvSpPr txBox="1"/>
          <p:nvPr/>
        </p:nvSpPr>
        <p:spPr>
          <a:xfrm>
            <a:off x="0" y="-45067"/>
            <a:ext cx="7086600" cy="830997"/>
          </a:xfrm>
          <a:prstGeom prst="rect">
            <a:avLst/>
          </a:prstGeom>
          <a:noFill/>
        </p:spPr>
        <p:txBody>
          <a:bodyPr wrap="square" rtlCol="0">
            <a:spAutoFit/>
          </a:bodyPr>
          <a:lstStyle/>
          <a:p>
            <a:r>
              <a:rPr lang="ja-JP" altLang="en-US" sz="4800" dirty="0">
                <a:solidFill>
                  <a:schemeClr val="bg1"/>
                </a:solidFill>
                <a:latin typeface="HG創英角ﾎﾟｯﾌﾟ体" panose="040B0A09000000000000" pitchFamily="49" charset="-128"/>
                <a:ea typeface="HG創英角ﾎﾟｯﾌﾟ体" panose="040B0A09000000000000" pitchFamily="49" charset="-128"/>
              </a:rPr>
              <a:t>買い物に来た客たち</a:t>
            </a:r>
          </a:p>
        </p:txBody>
      </p:sp>
      <p:pic>
        <p:nvPicPr>
          <p:cNvPr id="6" name="図 5">
            <a:extLst>
              <a:ext uri="{FF2B5EF4-FFF2-40B4-BE49-F238E27FC236}">
                <a16:creationId xmlns:a16="http://schemas.microsoft.com/office/drawing/2014/main" id="{35F75677-AFBF-4288-A7C5-6D165C31DDC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661253" y="1553134"/>
            <a:ext cx="1427193" cy="2139744"/>
          </a:xfrm>
          <a:prstGeom prst="rect">
            <a:avLst/>
          </a:prstGeom>
        </p:spPr>
      </p:pic>
      <p:pic>
        <p:nvPicPr>
          <p:cNvPr id="12" name="図 11">
            <a:extLst>
              <a:ext uri="{FF2B5EF4-FFF2-40B4-BE49-F238E27FC236}">
                <a16:creationId xmlns:a16="http://schemas.microsoft.com/office/drawing/2014/main" id="{2E178A60-3503-44B2-BA22-12EA962A0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61" y="1613404"/>
            <a:ext cx="3060595" cy="2295446"/>
          </a:xfrm>
          <a:prstGeom prst="rect">
            <a:avLst/>
          </a:prstGeom>
        </p:spPr>
      </p:pic>
      <p:sp>
        <p:nvSpPr>
          <p:cNvPr id="13" name="テキスト ボックス 12">
            <a:extLst>
              <a:ext uri="{FF2B5EF4-FFF2-40B4-BE49-F238E27FC236}">
                <a16:creationId xmlns:a16="http://schemas.microsoft.com/office/drawing/2014/main" id="{8E4FAC3E-EE98-469D-9CCB-EC0718647F84}"/>
              </a:ext>
            </a:extLst>
          </p:cNvPr>
          <p:cNvSpPr txBox="1"/>
          <p:nvPr/>
        </p:nvSpPr>
        <p:spPr>
          <a:xfrm>
            <a:off x="0" y="772635"/>
            <a:ext cx="9988934" cy="584775"/>
          </a:xfrm>
          <a:prstGeom prst="rect">
            <a:avLst/>
          </a:prstGeom>
          <a:noFill/>
          <a:effectLst>
            <a:glow rad="177800">
              <a:schemeClr val="tx1">
                <a:alpha val="60000"/>
              </a:schemeClr>
            </a:glow>
          </a:effectLst>
        </p:spPr>
        <p:txBody>
          <a:bodyPr wrap="square" rtlCol="0">
            <a:spAutoFit/>
          </a:bodyPr>
          <a:lstStyle/>
          <a:p>
            <a:pPr algn="ctr"/>
            <a:r>
              <a:rPr lang="ja-JP" altLang="en-US"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買い物に来た客にはそれぞれのタイプがあるぞ！</a:t>
            </a:r>
            <a:endParaRPr lang="en-US" altLang="ja-JP"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11" name="テキスト ボックス 10">
            <a:extLst>
              <a:ext uri="{FF2B5EF4-FFF2-40B4-BE49-F238E27FC236}">
                <a16:creationId xmlns:a16="http://schemas.microsoft.com/office/drawing/2014/main" id="{D3DDA4CD-2F4C-4368-9D28-A146598D7650}"/>
              </a:ext>
            </a:extLst>
          </p:cNvPr>
          <p:cNvSpPr txBox="1"/>
          <p:nvPr/>
        </p:nvSpPr>
        <p:spPr>
          <a:xfrm>
            <a:off x="9527177" y="6488668"/>
            <a:ext cx="757646" cy="369332"/>
          </a:xfrm>
          <a:prstGeom prst="rect">
            <a:avLst/>
          </a:prstGeom>
          <a:noFill/>
        </p:spPr>
        <p:txBody>
          <a:bodyPr wrap="square" rtlCol="0">
            <a:spAutoFit/>
          </a:bodyPr>
          <a:lstStyle/>
          <a:p>
            <a:r>
              <a:rPr kumimoji="1" lang="en-US" altLang="ja-JP" dirty="0"/>
              <a:t>12</a:t>
            </a:r>
          </a:p>
        </p:txBody>
      </p:sp>
      <p:sp>
        <p:nvSpPr>
          <p:cNvPr id="18" name="テキスト ボックス 17">
            <a:extLst>
              <a:ext uri="{FF2B5EF4-FFF2-40B4-BE49-F238E27FC236}">
                <a16:creationId xmlns:a16="http://schemas.microsoft.com/office/drawing/2014/main" id="{0B3CFCD5-CB20-4454-91B9-4C8C5726B56B}"/>
              </a:ext>
            </a:extLst>
          </p:cNvPr>
          <p:cNvSpPr txBox="1"/>
          <p:nvPr/>
        </p:nvSpPr>
        <p:spPr>
          <a:xfrm>
            <a:off x="1110824" y="1767718"/>
            <a:ext cx="2447311" cy="400110"/>
          </a:xfrm>
          <a:prstGeom prst="rect">
            <a:avLst/>
          </a:prstGeom>
          <a:noFill/>
          <a:effectLst>
            <a:glow rad="177800">
              <a:schemeClr val="tx1">
                <a:alpha val="60000"/>
              </a:schemeClr>
            </a:glow>
          </a:effectLst>
        </p:spPr>
        <p:txBody>
          <a:bodyPr wrap="square" rtlCol="0">
            <a:spAutoFit/>
          </a:bodyPr>
          <a:lstStyle/>
          <a:p>
            <a:pPr algn="ctr"/>
            <a:r>
              <a:rPr lang="ja-JP" altLang="en-US" sz="20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一般の客タイプ</a:t>
            </a:r>
            <a:endParaRPr lang="en-US" altLang="ja-JP" sz="20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19" name="テキスト ボックス 18">
            <a:extLst>
              <a:ext uri="{FF2B5EF4-FFF2-40B4-BE49-F238E27FC236}">
                <a16:creationId xmlns:a16="http://schemas.microsoft.com/office/drawing/2014/main" id="{1B34BA18-B94E-4F0E-807B-BF070DA72E88}"/>
              </a:ext>
            </a:extLst>
          </p:cNvPr>
          <p:cNvSpPr txBox="1"/>
          <p:nvPr/>
        </p:nvSpPr>
        <p:spPr>
          <a:xfrm>
            <a:off x="1365114" y="2167828"/>
            <a:ext cx="4233180" cy="707886"/>
          </a:xfrm>
          <a:prstGeom prst="rect">
            <a:avLst/>
          </a:prstGeom>
          <a:noFill/>
        </p:spPr>
        <p:txBody>
          <a:bodyPr wrap="square" rtlCol="0">
            <a:spAutoFit/>
          </a:bodyPr>
          <a:lstStyle/>
          <a:p>
            <a:r>
              <a:rPr kumimoji="1" lang="ja-JP" altLang="en-US" sz="2000" dirty="0">
                <a:latin typeface="HGS創英角ﾎﾟｯﾌﾟ体" panose="040B0A00000000000000" pitchFamily="50" charset="-128"/>
                <a:ea typeface="HGS創英角ﾎﾟｯﾌﾟ体" panose="040B0A00000000000000" pitchFamily="50" charset="-128"/>
              </a:rPr>
              <a:t>買い物にきた客</a:t>
            </a:r>
            <a:endParaRPr kumimoji="1" lang="en-US" altLang="ja-JP" sz="2000" dirty="0">
              <a:latin typeface="HGS創英角ﾎﾟｯﾌﾟ体" panose="040B0A00000000000000" pitchFamily="50" charset="-128"/>
              <a:ea typeface="HGS創英角ﾎﾟｯﾌﾟ体" panose="040B0A00000000000000" pitchFamily="50" charset="-128"/>
            </a:endParaRPr>
          </a:p>
          <a:p>
            <a:r>
              <a:rPr kumimoji="1" lang="ja-JP" altLang="en-US" sz="2000" dirty="0">
                <a:latin typeface="HGS創英角ﾎﾟｯﾌﾟ体" panose="040B0A00000000000000" pitchFamily="50" charset="-128"/>
                <a:ea typeface="HGS創英角ﾎﾟｯﾌﾟ体" panose="040B0A00000000000000" pitchFamily="50" charset="-128"/>
              </a:rPr>
              <a:t>お店の中で買い物する</a:t>
            </a:r>
          </a:p>
        </p:txBody>
      </p:sp>
      <p:grpSp>
        <p:nvGrpSpPr>
          <p:cNvPr id="20" name="グループ化 19">
            <a:extLst>
              <a:ext uri="{FF2B5EF4-FFF2-40B4-BE49-F238E27FC236}">
                <a16:creationId xmlns:a16="http://schemas.microsoft.com/office/drawing/2014/main" id="{A6EACA73-9174-4CE3-876B-42CEF99B09AF}"/>
              </a:ext>
            </a:extLst>
          </p:cNvPr>
          <p:cNvGrpSpPr/>
          <p:nvPr/>
        </p:nvGrpSpPr>
        <p:grpSpPr>
          <a:xfrm>
            <a:off x="178629" y="3338692"/>
            <a:ext cx="3921318" cy="3531660"/>
            <a:chOff x="-175593" y="920880"/>
            <a:chExt cx="5174071" cy="5203113"/>
          </a:xfrm>
        </p:grpSpPr>
        <p:pic>
          <p:nvPicPr>
            <p:cNvPr id="24" name="図 23">
              <a:extLst>
                <a:ext uri="{FF2B5EF4-FFF2-40B4-BE49-F238E27FC236}">
                  <a16:creationId xmlns:a16="http://schemas.microsoft.com/office/drawing/2014/main" id="{5F712393-602E-4EAA-9D71-8DD36CF7F1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367364" y="2503840"/>
              <a:ext cx="2631114" cy="2630323"/>
            </a:xfrm>
            <a:prstGeom prst="rect">
              <a:avLst/>
            </a:prstGeom>
          </p:spPr>
        </p:pic>
        <p:pic>
          <p:nvPicPr>
            <p:cNvPr id="25" name="図 24">
              <a:extLst>
                <a:ext uri="{FF2B5EF4-FFF2-40B4-BE49-F238E27FC236}">
                  <a16:creationId xmlns:a16="http://schemas.microsoft.com/office/drawing/2014/main" id="{516EB7EB-554B-4CBF-983E-598E379657CD}"/>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colorTemperature colorTemp="2300"/>
                      </a14:imgEffect>
                    </a14:imgLayer>
                  </a14:imgProps>
                </a:ext>
                <a:ext uri="{28A0092B-C50C-407E-A947-70E740481C1C}">
                  <a14:useLocalDpi xmlns:a14="http://schemas.microsoft.com/office/drawing/2010/main" val="0"/>
                </a:ext>
              </a:extLst>
            </a:blip>
            <a:stretch>
              <a:fillRect/>
            </a:stretch>
          </p:blipFill>
          <p:spPr>
            <a:xfrm>
              <a:off x="-175593" y="920880"/>
              <a:ext cx="3584662" cy="5203113"/>
            </a:xfrm>
            <a:prstGeom prst="rect">
              <a:avLst/>
            </a:prstGeom>
          </p:spPr>
        </p:pic>
      </p:grpSp>
      <p:sp>
        <p:nvSpPr>
          <p:cNvPr id="27" name="テキスト ボックス 26">
            <a:extLst>
              <a:ext uri="{FF2B5EF4-FFF2-40B4-BE49-F238E27FC236}">
                <a16:creationId xmlns:a16="http://schemas.microsoft.com/office/drawing/2014/main" id="{3F58E222-C0A6-45BC-95F7-006B4629CE07}"/>
              </a:ext>
            </a:extLst>
          </p:cNvPr>
          <p:cNvSpPr txBox="1"/>
          <p:nvPr/>
        </p:nvSpPr>
        <p:spPr>
          <a:xfrm>
            <a:off x="3358744" y="4196371"/>
            <a:ext cx="2447311" cy="400110"/>
          </a:xfrm>
          <a:prstGeom prst="rect">
            <a:avLst/>
          </a:prstGeom>
          <a:noFill/>
          <a:effectLst>
            <a:glow rad="177800">
              <a:schemeClr val="tx1">
                <a:alpha val="60000"/>
              </a:schemeClr>
            </a:glow>
          </a:effectLst>
        </p:spPr>
        <p:txBody>
          <a:bodyPr wrap="square" rtlCol="0">
            <a:spAutoFit/>
          </a:bodyPr>
          <a:lstStyle/>
          <a:p>
            <a:pPr algn="ctr"/>
            <a:r>
              <a:rPr lang="ja-JP" altLang="en-US" sz="20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おばちゃんタイプ</a:t>
            </a:r>
            <a:endParaRPr lang="en-US" altLang="ja-JP" sz="20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28" name="テキスト ボックス 27">
            <a:extLst>
              <a:ext uri="{FF2B5EF4-FFF2-40B4-BE49-F238E27FC236}">
                <a16:creationId xmlns:a16="http://schemas.microsoft.com/office/drawing/2014/main" id="{B438AB68-A364-413F-9D9F-B36D2F9B99CA}"/>
              </a:ext>
            </a:extLst>
          </p:cNvPr>
          <p:cNvSpPr txBox="1"/>
          <p:nvPr/>
        </p:nvSpPr>
        <p:spPr>
          <a:xfrm>
            <a:off x="4099947" y="4881246"/>
            <a:ext cx="4576223" cy="1323439"/>
          </a:xfrm>
          <a:prstGeom prst="rect">
            <a:avLst/>
          </a:prstGeom>
          <a:noFill/>
        </p:spPr>
        <p:txBody>
          <a:bodyPr wrap="square" rtlCol="0">
            <a:spAutoFit/>
          </a:bodyPr>
          <a:lstStyle/>
          <a:p>
            <a:r>
              <a:rPr kumimoji="1" lang="ja-JP" altLang="en-US" sz="2000" dirty="0">
                <a:latin typeface="HGS創英角ﾎﾟｯﾌﾟ体" panose="040B0A00000000000000" pitchFamily="50" charset="-128"/>
                <a:ea typeface="HGS創英角ﾎﾟｯﾌﾟ体" panose="040B0A00000000000000" pitchFamily="50" charset="-128"/>
              </a:rPr>
              <a:t>プレイヤーのライバル</a:t>
            </a:r>
            <a:endParaRPr kumimoji="1" lang="en-US" altLang="ja-JP" sz="2000" dirty="0">
              <a:latin typeface="HGS創英角ﾎﾟｯﾌﾟ体" panose="040B0A00000000000000" pitchFamily="50" charset="-128"/>
              <a:ea typeface="HGS創英角ﾎﾟｯﾌﾟ体" panose="040B0A00000000000000" pitchFamily="50" charset="-128"/>
            </a:endParaRPr>
          </a:p>
          <a:p>
            <a:r>
              <a:rPr kumimoji="1" lang="ja-JP" altLang="en-US" sz="2000" dirty="0">
                <a:latin typeface="HGS創英角ﾎﾟｯﾌﾟ体" panose="040B0A00000000000000" pitchFamily="50" charset="-128"/>
                <a:ea typeface="HGS創英角ﾎﾟｯﾌﾟ体" panose="040B0A00000000000000" pitchFamily="50" charset="-128"/>
              </a:rPr>
              <a:t>特売品を狙ってきそう相手</a:t>
            </a:r>
            <a:endParaRPr kumimoji="1" lang="en-US" altLang="ja-JP" sz="2000" dirty="0">
              <a:latin typeface="HGS創英角ﾎﾟｯﾌﾟ体" panose="040B0A00000000000000" pitchFamily="50" charset="-128"/>
              <a:ea typeface="HGS創英角ﾎﾟｯﾌﾟ体" panose="040B0A00000000000000" pitchFamily="50" charset="-128"/>
            </a:endParaRPr>
          </a:p>
          <a:p>
            <a:r>
              <a:rPr kumimoji="1" lang="ja-JP" altLang="en-US" sz="2000" dirty="0">
                <a:latin typeface="HGS創英角ﾎﾟｯﾌﾟ体" panose="040B0A00000000000000" pitchFamily="50" charset="-128"/>
                <a:ea typeface="HGS創英角ﾎﾟｯﾌﾟ体" panose="040B0A00000000000000" pitchFamily="50" charset="-128"/>
              </a:rPr>
              <a:t>特売品の出現場所を知っているぞ！</a:t>
            </a:r>
            <a:endParaRPr kumimoji="1" lang="en-US" altLang="ja-JP" sz="2000" dirty="0">
              <a:latin typeface="HGS創英角ﾎﾟｯﾌﾟ体" panose="040B0A00000000000000" pitchFamily="50" charset="-128"/>
              <a:ea typeface="HGS創英角ﾎﾟｯﾌﾟ体" panose="040B0A00000000000000" pitchFamily="50" charset="-128"/>
            </a:endParaRPr>
          </a:p>
          <a:p>
            <a:r>
              <a:rPr kumimoji="1" lang="ja-JP" altLang="en-US" sz="2000" dirty="0">
                <a:latin typeface="HGS創英角ﾎﾟｯﾌﾟ体" panose="040B0A00000000000000" pitchFamily="50" charset="-128"/>
                <a:ea typeface="HGS創英角ﾎﾟｯﾌﾟ体" panose="040B0A00000000000000" pitchFamily="50" charset="-128"/>
              </a:rPr>
              <a:t>特売品を買われる前に特売品を奪え！</a:t>
            </a:r>
            <a:endParaRPr kumimoji="1" lang="en-US" altLang="ja-JP" sz="2000" dirty="0">
              <a:latin typeface="HGS創英角ﾎﾟｯﾌﾟ体" panose="040B0A00000000000000" pitchFamily="50" charset="-128"/>
              <a:ea typeface="HGS創英角ﾎﾟｯﾌﾟ体" panose="040B0A00000000000000" pitchFamily="50" charset="-128"/>
            </a:endParaRPr>
          </a:p>
        </p:txBody>
      </p:sp>
      <p:sp>
        <p:nvSpPr>
          <p:cNvPr id="29" name="テキスト ボックス 28">
            <a:extLst>
              <a:ext uri="{FF2B5EF4-FFF2-40B4-BE49-F238E27FC236}">
                <a16:creationId xmlns:a16="http://schemas.microsoft.com/office/drawing/2014/main" id="{08D107FF-C223-4E41-9079-A4EA1BBCE650}"/>
              </a:ext>
            </a:extLst>
          </p:cNvPr>
          <p:cNvSpPr txBox="1"/>
          <p:nvPr/>
        </p:nvSpPr>
        <p:spPr>
          <a:xfrm>
            <a:off x="6228859" y="1477976"/>
            <a:ext cx="2447311" cy="400110"/>
          </a:xfrm>
          <a:prstGeom prst="rect">
            <a:avLst/>
          </a:prstGeom>
          <a:noFill/>
          <a:effectLst>
            <a:glow rad="177800">
              <a:schemeClr val="tx1">
                <a:alpha val="60000"/>
              </a:schemeClr>
            </a:glow>
          </a:effectLst>
        </p:spPr>
        <p:txBody>
          <a:bodyPr wrap="square" rtlCol="0">
            <a:spAutoFit/>
          </a:bodyPr>
          <a:lstStyle/>
          <a:p>
            <a:pPr algn="ctr"/>
            <a:r>
              <a:rPr lang="ja-JP" altLang="en-US" sz="20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子連れの客タイプ</a:t>
            </a:r>
            <a:endParaRPr lang="en-US" altLang="ja-JP" sz="20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30" name="テキスト ボックス 29">
            <a:extLst>
              <a:ext uri="{FF2B5EF4-FFF2-40B4-BE49-F238E27FC236}">
                <a16:creationId xmlns:a16="http://schemas.microsoft.com/office/drawing/2014/main" id="{B392B034-9EB4-49A8-8D78-D4E5F23E2D80}"/>
              </a:ext>
            </a:extLst>
          </p:cNvPr>
          <p:cNvSpPr txBox="1"/>
          <p:nvPr/>
        </p:nvSpPr>
        <p:spPr>
          <a:xfrm>
            <a:off x="6228859" y="1807786"/>
            <a:ext cx="6749874" cy="1631216"/>
          </a:xfrm>
          <a:prstGeom prst="rect">
            <a:avLst/>
          </a:prstGeom>
          <a:noFill/>
        </p:spPr>
        <p:txBody>
          <a:bodyPr wrap="square" rtlCol="0">
            <a:spAutoFit/>
          </a:bodyPr>
          <a:lstStyle/>
          <a:p>
            <a:r>
              <a:rPr kumimoji="1" lang="ja-JP" altLang="en-US" sz="2000" dirty="0">
                <a:latin typeface="HGS創英角ﾎﾟｯﾌﾟ体" panose="040B0A00000000000000" pitchFamily="50" charset="-128"/>
                <a:ea typeface="HGS創英角ﾎﾟｯﾌﾟ体" panose="040B0A00000000000000" pitchFamily="50" charset="-128"/>
              </a:rPr>
              <a:t>親子で買い物にきた客</a:t>
            </a:r>
            <a:endParaRPr kumimoji="1" lang="en-US" altLang="ja-JP" sz="2000" dirty="0">
              <a:latin typeface="HGS創英角ﾎﾟｯﾌﾟ体" panose="040B0A00000000000000" pitchFamily="50" charset="-128"/>
              <a:ea typeface="HGS創英角ﾎﾟｯﾌﾟ体" panose="040B0A00000000000000" pitchFamily="50" charset="-128"/>
            </a:endParaRPr>
          </a:p>
          <a:p>
            <a:r>
              <a:rPr kumimoji="1" lang="ja-JP" altLang="en-US" sz="2000" dirty="0">
                <a:latin typeface="HGS創英角ﾎﾟｯﾌﾟ体" panose="040B0A00000000000000" pitchFamily="50" charset="-128"/>
                <a:ea typeface="HGS創英角ﾎﾟｯﾌﾟ体" panose="040B0A00000000000000" pitchFamily="50" charset="-128"/>
              </a:rPr>
              <a:t>親をカートに乗せると子供が</a:t>
            </a:r>
            <a:endParaRPr kumimoji="1" lang="en-US" altLang="ja-JP" sz="2000" dirty="0">
              <a:latin typeface="HGS創英角ﾎﾟｯﾌﾟ体" panose="040B0A00000000000000" pitchFamily="50" charset="-128"/>
              <a:ea typeface="HGS創英角ﾎﾟｯﾌﾟ体" panose="040B0A00000000000000" pitchFamily="50" charset="-128"/>
            </a:endParaRPr>
          </a:p>
          <a:p>
            <a:r>
              <a:rPr kumimoji="1" lang="ja-JP" altLang="en-US" sz="2000" dirty="0">
                <a:latin typeface="HGS創英角ﾎﾟｯﾌﾟ体" panose="040B0A00000000000000" pitchFamily="50" charset="-128"/>
                <a:ea typeface="HGS創英角ﾎﾟｯﾌﾟ体" panose="040B0A00000000000000" pitchFamily="50" charset="-128"/>
              </a:rPr>
              <a:t>追いかけてくる！</a:t>
            </a:r>
            <a:endParaRPr kumimoji="1" lang="en-US" altLang="ja-JP" sz="2000" dirty="0">
              <a:latin typeface="HGS創英角ﾎﾟｯﾌﾟ体" panose="040B0A00000000000000" pitchFamily="50" charset="-128"/>
              <a:ea typeface="HGS創英角ﾎﾟｯﾌﾟ体" panose="040B0A00000000000000" pitchFamily="50" charset="-128"/>
            </a:endParaRPr>
          </a:p>
          <a:p>
            <a:r>
              <a:rPr kumimoji="1" lang="ja-JP" altLang="en-US" sz="2000" dirty="0">
                <a:latin typeface="HGS創英角ﾎﾟｯﾌﾟ体" panose="040B0A00000000000000" pitchFamily="50" charset="-128"/>
                <a:ea typeface="HGS創英角ﾎﾟｯﾌﾟ体" panose="040B0A00000000000000" pitchFamily="50" charset="-128"/>
              </a:rPr>
              <a:t>子供はカートに乗せなくても</a:t>
            </a:r>
            <a:endParaRPr kumimoji="1" lang="en-US" altLang="ja-JP" sz="2000" dirty="0">
              <a:latin typeface="HGS創英角ﾎﾟｯﾌﾟ体" panose="040B0A00000000000000" pitchFamily="50" charset="-128"/>
              <a:ea typeface="HGS創英角ﾎﾟｯﾌﾟ体" panose="040B0A00000000000000" pitchFamily="50" charset="-128"/>
            </a:endParaRPr>
          </a:p>
          <a:p>
            <a:r>
              <a:rPr kumimoji="1" lang="ja-JP" altLang="en-US" sz="2000" dirty="0">
                <a:latin typeface="HGS創英角ﾎﾟｯﾌﾟ体" panose="040B0A00000000000000" pitchFamily="50" charset="-128"/>
                <a:ea typeface="HGS創英角ﾎﾟｯﾌﾟ体" panose="040B0A00000000000000" pitchFamily="50" charset="-128"/>
              </a:rPr>
              <a:t>客一人分の扱い！</a:t>
            </a:r>
            <a:endParaRPr kumimoji="1" lang="en-US" altLang="ja-JP" sz="2000" dirty="0">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47279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AA7A051-5B66-4D11-81DD-22191B23A594}"/>
              </a:ext>
            </a:extLst>
          </p:cNvPr>
          <p:cNvSpPr/>
          <p:nvPr/>
        </p:nvSpPr>
        <p:spPr>
          <a:xfrm>
            <a:off x="0" y="-2540"/>
            <a:ext cx="9906000" cy="775175"/>
          </a:xfrm>
          <a:prstGeom prst="rect">
            <a:avLst/>
          </a:prstGeom>
          <a:gradFill flip="none" rotWithShape="1">
            <a:gsLst>
              <a:gs pos="0">
                <a:srgbClr val="15D354"/>
              </a:gs>
              <a:gs pos="78000">
                <a:srgbClr val="00C413"/>
              </a:gs>
              <a:gs pos="59000">
                <a:srgbClr val="00C413"/>
              </a:gs>
              <a:gs pos="100000">
                <a:srgbClr val="00C41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pic>
        <p:nvPicPr>
          <p:cNvPr id="8" name="図 7">
            <a:extLst>
              <a:ext uri="{FF2B5EF4-FFF2-40B4-BE49-F238E27FC236}">
                <a16:creationId xmlns:a16="http://schemas.microsoft.com/office/drawing/2014/main" id="{80B3F90F-B560-48A1-B4E1-1819F1A9B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023" y="3918817"/>
            <a:ext cx="2475942" cy="2475942"/>
          </a:xfrm>
          <a:prstGeom prst="rect">
            <a:avLst/>
          </a:prstGeom>
        </p:spPr>
      </p:pic>
      <p:pic>
        <p:nvPicPr>
          <p:cNvPr id="10" name="図 9">
            <a:extLst>
              <a:ext uri="{FF2B5EF4-FFF2-40B4-BE49-F238E27FC236}">
                <a16:creationId xmlns:a16="http://schemas.microsoft.com/office/drawing/2014/main" id="{80EE972E-B683-41C1-96CE-013CA39AA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1808"/>
            <a:ext cx="2322546" cy="2475942"/>
          </a:xfrm>
          <a:prstGeom prst="rect">
            <a:avLst/>
          </a:prstGeom>
        </p:spPr>
      </p:pic>
      <p:sp>
        <p:nvSpPr>
          <p:cNvPr id="11" name="テキスト ボックス 10">
            <a:extLst>
              <a:ext uri="{FF2B5EF4-FFF2-40B4-BE49-F238E27FC236}">
                <a16:creationId xmlns:a16="http://schemas.microsoft.com/office/drawing/2014/main" id="{D3DDA4CD-2F4C-4368-9D28-A146598D7650}"/>
              </a:ext>
            </a:extLst>
          </p:cNvPr>
          <p:cNvSpPr txBox="1"/>
          <p:nvPr/>
        </p:nvSpPr>
        <p:spPr>
          <a:xfrm>
            <a:off x="9527177" y="6488668"/>
            <a:ext cx="757646" cy="369332"/>
          </a:xfrm>
          <a:prstGeom prst="rect">
            <a:avLst/>
          </a:prstGeom>
          <a:noFill/>
        </p:spPr>
        <p:txBody>
          <a:bodyPr wrap="square" rtlCol="0">
            <a:spAutoFit/>
          </a:bodyPr>
          <a:lstStyle/>
          <a:p>
            <a:r>
              <a:rPr kumimoji="1" lang="en-US" altLang="ja-JP" dirty="0"/>
              <a:t>13</a:t>
            </a:r>
          </a:p>
        </p:txBody>
      </p:sp>
      <p:sp>
        <p:nvSpPr>
          <p:cNvPr id="22" name="テキスト ボックス 21">
            <a:extLst>
              <a:ext uri="{FF2B5EF4-FFF2-40B4-BE49-F238E27FC236}">
                <a16:creationId xmlns:a16="http://schemas.microsoft.com/office/drawing/2014/main" id="{4FC3AAFB-56E3-4EEF-889C-1A0DF0C276B6}"/>
              </a:ext>
            </a:extLst>
          </p:cNvPr>
          <p:cNvSpPr txBox="1"/>
          <p:nvPr/>
        </p:nvSpPr>
        <p:spPr>
          <a:xfrm>
            <a:off x="0" y="-45067"/>
            <a:ext cx="7086600" cy="830997"/>
          </a:xfrm>
          <a:prstGeom prst="rect">
            <a:avLst/>
          </a:prstGeom>
          <a:noFill/>
        </p:spPr>
        <p:txBody>
          <a:bodyPr wrap="square" rtlCol="0">
            <a:spAutoFit/>
          </a:bodyPr>
          <a:lstStyle/>
          <a:p>
            <a:r>
              <a:rPr lang="ja-JP" altLang="en-US" sz="4800" dirty="0">
                <a:solidFill>
                  <a:schemeClr val="bg1"/>
                </a:solidFill>
                <a:latin typeface="HG創英角ﾎﾟｯﾌﾟ体" panose="040B0A09000000000000" pitchFamily="49" charset="-128"/>
                <a:ea typeface="HG創英角ﾎﾟｯﾌﾟ体" panose="040B0A09000000000000" pitchFamily="49" charset="-128"/>
              </a:rPr>
              <a:t>店員と警備員</a:t>
            </a:r>
          </a:p>
        </p:txBody>
      </p:sp>
      <p:sp>
        <p:nvSpPr>
          <p:cNvPr id="23" name="テキスト ボックス 22">
            <a:extLst>
              <a:ext uri="{FF2B5EF4-FFF2-40B4-BE49-F238E27FC236}">
                <a16:creationId xmlns:a16="http://schemas.microsoft.com/office/drawing/2014/main" id="{48AC53BF-F70E-40B6-B65B-09ECB4237A28}"/>
              </a:ext>
            </a:extLst>
          </p:cNvPr>
          <p:cNvSpPr txBox="1"/>
          <p:nvPr/>
        </p:nvSpPr>
        <p:spPr>
          <a:xfrm>
            <a:off x="2184400" y="1221296"/>
            <a:ext cx="1092758" cy="461665"/>
          </a:xfrm>
          <a:prstGeom prst="rect">
            <a:avLst/>
          </a:prstGeom>
          <a:noFill/>
          <a:effectLst>
            <a:glow rad="177800">
              <a:schemeClr val="tx1">
                <a:alpha val="60000"/>
              </a:schemeClr>
            </a:glow>
          </a:effectLst>
        </p:spPr>
        <p:txBody>
          <a:bodyPr wrap="square" rtlCol="0">
            <a:spAutoFit/>
          </a:bodyPr>
          <a:lstStyle/>
          <a:p>
            <a:pPr algn="ctr"/>
            <a:r>
              <a:rPr lang="ja-JP" altLang="en-US" sz="24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店員</a:t>
            </a:r>
            <a:endParaRPr lang="en-US" altLang="ja-JP" sz="24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26" name="テキスト ボックス 25">
            <a:extLst>
              <a:ext uri="{FF2B5EF4-FFF2-40B4-BE49-F238E27FC236}">
                <a16:creationId xmlns:a16="http://schemas.microsoft.com/office/drawing/2014/main" id="{D9F16EFA-CF9C-43FF-8229-87D17B65C2CE}"/>
              </a:ext>
            </a:extLst>
          </p:cNvPr>
          <p:cNvSpPr txBox="1"/>
          <p:nvPr/>
        </p:nvSpPr>
        <p:spPr>
          <a:xfrm>
            <a:off x="2322546" y="1616815"/>
            <a:ext cx="6491254" cy="1015663"/>
          </a:xfrm>
          <a:prstGeom prst="rect">
            <a:avLst/>
          </a:prstGeom>
          <a:noFill/>
        </p:spPr>
        <p:txBody>
          <a:bodyPr wrap="square" rtlCol="0">
            <a:spAutoFit/>
          </a:bodyPr>
          <a:lstStyle/>
          <a:p>
            <a:r>
              <a:rPr kumimoji="1" lang="ja-JP" altLang="en-US" sz="2000" dirty="0">
                <a:latin typeface="HGS創英角ﾎﾟｯﾌﾟ体" panose="040B0A00000000000000" pitchFamily="50" charset="-128"/>
                <a:ea typeface="HGS創英角ﾎﾟｯﾌﾟ体" panose="040B0A00000000000000" pitchFamily="50" charset="-128"/>
              </a:rPr>
              <a:t>店員は特売品の品出しや巡回を行っているぞ！</a:t>
            </a:r>
            <a:endParaRPr kumimoji="1" lang="en-US" altLang="ja-JP" sz="2000" dirty="0">
              <a:latin typeface="HGS創英角ﾎﾟｯﾌﾟ体" panose="040B0A00000000000000" pitchFamily="50" charset="-128"/>
              <a:ea typeface="HGS創英角ﾎﾟｯﾌﾟ体" panose="040B0A00000000000000" pitchFamily="50" charset="-128"/>
            </a:endParaRPr>
          </a:p>
          <a:p>
            <a:r>
              <a:rPr kumimoji="1" lang="ja-JP" altLang="en-US" sz="2000" dirty="0">
                <a:latin typeface="HGS創英角ﾎﾟｯﾌﾟ体" panose="040B0A00000000000000" pitchFamily="50" charset="-128"/>
                <a:ea typeface="HGS創英角ﾎﾟｯﾌﾟ体" panose="040B0A00000000000000" pitchFamily="50" charset="-128"/>
              </a:rPr>
              <a:t>プレイヤーがカートに人を乗せているのを見つけると</a:t>
            </a:r>
            <a:endParaRPr kumimoji="1" lang="en-US" altLang="ja-JP" sz="2000" dirty="0">
              <a:latin typeface="HGS創英角ﾎﾟｯﾌﾟ体" panose="040B0A00000000000000" pitchFamily="50" charset="-128"/>
              <a:ea typeface="HGS創英角ﾎﾟｯﾌﾟ体" panose="040B0A00000000000000" pitchFamily="50" charset="-128"/>
            </a:endParaRPr>
          </a:p>
          <a:p>
            <a:r>
              <a:rPr kumimoji="1" lang="ja-JP" altLang="en-US" sz="2000" dirty="0">
                <a:latin typeface="HGS創英角ﾎﾟｯﾌﾟ体" panose="040B0A00000000000000" pitchFamily="50" charset="-128"/>
                <a:ea typeface="HGS創英角ﾎﾟｯﾌﾟ体" panose="040B0A00000000000000" pitchFamily="50" charset="-128"/>
              </a:rPr>
              <a:t>警備員を呼び出すぞ！</a:t>
            </a:r>
            <a:endParaRPr kumimoji="1" lang="en-US" altLang="ja-JP" sz="2000" dirty="0">
              <a:latin typeface="HGS創英角ﾎﾟｯﾌﾟ体" panose="040B0A00000000000000" pitchFamily="50" charset="-128"/>
              <a:ea typeface="HGS創英角ﾎﾟｯﾌﾟ体" panose="040B0A00000000000000" pitchFamily="50" charset="-128"/>
            </a:endParaRPr>
          </a:p>
        </p:txBody>
      </p:sp>
      <p:sp>
        <p:nvSpPr>
          <p:cNvPr id="30" name="テキスト ボックス 29">
            <a:extLst>
              <a:ext uri="{FF2B5EF4-FFF2-40B4-BE49-F238E27FC236}">
                <a16:creationId xmlns:a16="http://schemas.microsoft.com/office/drawing/2014/main" id="{0CD51DDC-818A-4F69-A491-5CB6A5D3EA52}"/>
              </a:ext>
            </a:extLst>
          </p:cNvPr>
          <p:cNvSpPr txBox="1"/>
          <p:nvPr/>
        </p:nvSpPr>
        <p:spPr>
          <a:xfrm>
            <a:off x="1975129" y="4023464"/>
            <a:ext cx="1511300" cy="461665"/>
          </a:xfrm>
          <a:prstGeom prst="rect">
            <a:avLst/>
          </a:prstGeom>
          <a:noFill/>
          <a:effectLst>
            <a:glow rad="177800">
              <a:schemeClr val="tx1">
                <a:alpha val="60000"/>
              </a:schemeClr>
            </a:glow>
          </a:effectLst>
        </p:spPr>
        <p:txBody>
          <a:bodyPr wrap="square" rtlCol="0">
            <a:spAutoFit/>
          </a:bodyPr>
          <a:lstStyle/>
          <a:p>
            <a:pPr algn="ctr"/>
            <a:r>
              <a:rPr lang="ja-JP" altLang="en-US" sz="24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警備員</a:t>
            </a:r>
            <a:endParaRPr lang="en-US" altLang="ja-JP" sz="24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31" name="テキスト ボックス 30">
            <a:extLst>
              <a:ext uri="{FF2B5EF4-FFF2-40B4-BE49-F238E27FC236}">
                <a16:creationId xmlns:a16="http://schemas.microsoft.com/office/drawing/2014/main" id="{86373275-FD71-45C1-9F02-99CA34156993}"/>
              </a:ext>
            </a:extLst>
          </p:cNvPr>
          <p:cNvSpPr txBox="1"/>
          <p:nvPr/>
        </p:nvSpPr>
        <p:spPr>
          <a:xfrm>
            <a:off x="2184400" y="4424280"/>
            <a:ext cx="8430623" cy="1631216"/>
          </a:xfrm>
          <a:prstGeom prst="rect">
            <a:avLst/>
          </a:prstGeom>
          <a:noFill/>
        </p:spPr>
        <p:txBody>
          <a:bodyPr wrap="square" rtlCol="0">
            <a:spAutoFit/>
          </a:bodyPr>
          <a:lstStyle/>
          <a:p>
            <a:r>
              <a:rPr kumimoji="1" lang="ja-JP" altLang="en-US" sz="2000" dirty="0">
                <a:latin typeface="HGS創英角ﾎﾟｯﾌﾟ体" panose="040B0A00000000000000" pitchFamily="50" charset="-128"/>
                <a:ea typeface="HGS創英角ﾎﾟｯﾌﾟ体" panose="040B0A00000000000000" pitchFamily="50" charset="-128"/>
              </a:rPr>
              <a:t>警備員はお店の中を巡回して見張っているぞ！</a:t>
            </a:r>
            <a:endParaRPr kumimoji="1" lang="en-US" altLang="ja-JP" sz="2000" dirty="0">
              <a:latin typeface="HGS創英角ﾎﾟｯﾌﾟ体" panose="040B0A00000000000000" pitchFamily="50" charset="-128"/>
              <a:ea typeface="HGS創英角ﾎﾟｯﾌﾟ体" panose="040B0A00000000000000" pitchFamily="50" charset="-128"/>
            </a:endParaRPr>
          </a:p>
          <a:p>
            <a:r>
              <a:rPr kumimoji="1" lang="ja-JP" altLang="en-US" sz="2000" dirty="0">
                <a:latin typeface="HGS創英角ﾎﾟｯﾌﾟ体" panose="040B0A00000000000000" pitchFamily="50" charset="-128"/>
                <a:ea typeface="HGS創英角ﾎﾟｯﾌﾟ体" panose="040B0A00000000000000" pitchFamily="50" charset="-128"/>
              </a:rPr>
              <a:t>プレイヤーがカートに人を乗せているのを見つけると</a:t>
            </a:r>
            <a:endParaRPr kumimoji="1" lang="en-US" altLang="ja-JP" sz="2000" dirty="0">
              <a:latin typeface="HGS創英角ﾎﾟｯﾌﾟ体" panose="040B0A00000000000000" pitchFamily="50" charset="-128"/>
              <a:ea typeface="HGS創英角ﾎﾟｯﾌﾟ体" panose="040B0A00000000000000" pitchFamily="50" charset="-128"/>
            </a:endParaRPr>
          </a:p>
          <a:p>
            <a:r>
              <a:rPr kumimoji="1" lang="ja-JP" altLang="en-US" sz="2000" dirty="0">
                <a:latin typeface="HGS創英角ﾎﾟｯﾌﾟ体" panose="040B0A00000000000000" pitchFamily="50" charset="-128"/>
                <a:ea typeface="HGS創英角ﾎﾟｯﾌﾟ体" panose="040B0A00000000000000" pitchFamily="50" charset="-128"/>
              </a:rPr>
              <a:t>追いかけてくるぞ！</a:t>
            </a:r>
            <a:endParaRPr kumimoji="1" lang="en-US" altLang="ja-JP" sz="2000" dirty="0">
              <a:latin typeface="HGS創英角ﾎﾟｯﾌﾟ体" panose="040B0A00000000000000" pitchFamily="50" charset="-128"/>
              <a:ea typeface="HGS創英角ﾎﾟｯﾌﾟ体" panose="040B0A00000000000000" pitchFamily="50" charset="-128"/>
            </a:endParaRPr>
          </a:p>
          <a:p>
            <a:r>
              <a:rPr kumimoji="1" lang="ja-JP" altLang="en-US" sz="2000" dirty="0">
                <a:latin typeface="HGS創英角ﾎﾟｯﾌﾟ体" panose="040B0A00000000000000" pitchFamily="50" charset="-128"/>
                <a:ea typeface="HGS創英角ﾎﾟｯﾌﾟ体" panose="040B0A00000000000000" pitchFamily="50" charset="-128"/>
              </a:rPr>
              <a:t>捕まるとお店の外に追い出されてしまう</a:t>
            </a:r>
            <a:r>
              <a:rPr kumimoji="1" lang="en-US" altLang="ja-JP" sz="2000" dirty="0">
                <a:latin typeface="HGS創英角ﾎﾟｯﾌﾟ体" panose="040B0A00000000000000" pitchFamily="50" charset="-128"/>
                <a:ea typeface="HGS創英角ﾎﾟｯﾌﾟ体" panose="040B0A00000000000000" pitchFamily="50" charset="-128"/>
              </a:rPr>
              <a:t>…</a:t>
            </a:r>
          </a:p>
          <a:p>
            <a:r>
              <a:rPr kumimoji="1" lang="ja-JP" altLang="en-US" sz="2000" dirty="0">
                <a:latin typeface="HGS創英角ﾎﾟｯﾌﾟ体" panose="040B0A00000000000000" pitchFamily="50" charset="-128"/>
                <a:ea typeface="HGS創英角ﾎﾟｯﾌﾟ体" panose="040B0A00000000000000" pitchFamily="50" charset="-128"/>
              </a:rPr>
              <a:t>店の外に追い出されると時間が経過してしまう（再入店はできる）</a:t>
            </a:r>
            <a:endParaRPr kumimoji="1" lang="en-US" altLang="ja-JP" sz="2000" dirty="0">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795546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AA7A051-5B66-4D11-81DD-22191B23A594}"/>
              </a:ext>
            </a:extLst>
          </p:cNvPr>
          <p:cNvSpPr/>
          <p:nvPr/>
        </p:nvSpPr>
        <p:spPr>
          <a:xfrm>
            <a:off x="0" y="-2540"/>
            <a:ext cx="9906000" cy="775175"/>
          </a:xfrm>
          <a:prstGeom prst="rect">
            <a:avLst/>
          </a:prstGeom>
          <a:gradFill flip="none" rotWithShape="1">
            <a:gsLst>
              <a:gs pos="0">
                <a:srgbClr val="15D354"/>
              </a:gs>
              <a:gs pos="78000">
                <a:srgbClr val="00C413"/>
              </a:gs>
              <a:gs pos="59000">
                <a:srgbClr val="00C413"/>
              </a:gs>
              <a:gs pos="100000">
                <a:srgbClr val="00C41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3" name="テキスト ボックス 2">
            <a:extLst>
              <a:ext uri="{FF2B5EF4-FFF2-40B4-BE49-F238E27FC236}">
                <a16:creationId xmlns:a16="http://schemas.microsoft.com/office/drawing/2014/main" id="{AE114F10-BD77-4A3B-A46E-3B157996AEBF}"/>
              </a:ext>
            </a:extLst>
          </p:cNvPr>
          <p:cNvSpPr txBox="1"/>
          <p:nvPr/>
        </p:nvSpPr>
        <p:spPr>
          <a:xfrm>
            <a:off x="0" y="-45067"/>
            <a:ext cx="7086600" cy="830997"/>
          </a:xfrm>
          <a:prstGeom prst="rect">
            <a:avLst/>
          </a:prstGeom>
          <a:noFill/>
        </p:spPr>
        <p:txBody>
          <a:bodyPr wrap="square" rtlCol="0">
            <a:spAutoFit/>
          </a:bodyPr>
          <a:lstStyle/>
          <a:p>
            <a:r>
              <a:rPr lang="ja-JP" altLang="en-US" sz="4800" dirty="0">
                <a:solidFill>
                  <a:schemeClr val="bg1"/>
                </a:solidFill>
                <a:latin typeface="HG創英角ﾎﾟｯﾌﾟ体" panose="040B0A09000000000000" pitchFamily="49" charset="-128"/>
                <a:ea typeface="HG創英角ﾎﾟｯﾌﾟ体" panose="040B0A09000000000000" pitchFamily="49" charset="-128"/>
              </a:rPr>
              <a:t>操作方法</a:t>
            </a:r>
          </a:p>
        </p:txBody>
      </p:sp>
      <p:sp>
        <p:nvSpPr>
          <p:cNvPr id="12" name="テキスト ボックス 11">
            <a:extLst>
              <a:ext uri="{FF2B5EF4-FFF2-40B4-BE49-F238E27FC236}">
                <a16:creationId xmlns:a16="http://schemas.microsoft.com/office/drawing/2014/main" id="{20A64684-24A1-4791-A677-D4937356AA57}"/>
              </a:ext>
            </a:extLst>
          </p:cNvPr>
          <p:cNvSpPr txBox="1"/>
          <p:nvPr/>
        </p:nvSpPr>
        <p:spPr>
          <a:xfrm>
            <a:off x="9527177" y="6488668"/>
            <a:ext cx="757646" cy="369332"/>
          </a:xfrm>
          <a:prstGeom prst="rect">
            <a:avLst/>
          </a:prstGeom>
          <a:noFill/>
        </p:spPr>
        <p:txBody>
          <a:bodyPr wrap="square" rtlCol="0">
            <a:spAutoFit/>
          </a:bodyPr>
          <a:lstStyle/>
          <a:p>
            <a:r>
              <a:rPr kumimoji="1" lang="en-US" altLang="ja-JP" dirty="0"/>
              <a:t>14</a:t>
            </a:r>
          </a:p>
        </p:txBody>
      </p:sp>
      <p:pic>
        <p:nvPicPr>
          <p:cNvPr id="13" name="図 12">
            <a:extLst>
              <a:ext uri="{FF2B5EF4-FFF2-40B4-BE49-F238E27FC236}">
                <a16:creationId xmlns:a16="http://schemas.microsoft.com/office/drawing/2014/main" id="{A06641FB-E4D4-4C72-8708-D77E11936D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67" y="2267279"/>
            <a:ext cx="4576762" cy="3429000"/>
          </a:xfrm>
          <a:prstGeom prst="rect">
            <a:avLst/>
          </a:prstGeom>
        </p:spPr>
      </p:pic>
      <p:sp>
        <p:nvSpPr>
          <p:cNvPr id="14" name="正方形/長方形 13">
            <a:extLst>
              <a:ext uri="{FF2B5EF4-FFF2-40B4-BE49-F238E27FC236}">
                <a16:creationId xmlns:a16="http://schemas.microsoft.com/office/drawing/2014/main" id="{C60480EE-41C5-4965-9B2A-66967A795450}"/>
              </a:ext>
            </a:extLst>
          </p:cNvPr>
          <p:cNvSpPr/>
          <p:nvPr/>
        </p:nvSpPr>
        <p:spPr>
          <a:xfrm rot="5400000">
            <a:off x="3179870" y="4123957"/>
            <a:ext cx="64708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5" name="正方形/長方形 14">
            <a:extLst>
              <a:ext uri="{FF2B5EF4-FFF2-40B4-BE49-F238E27FC236}">
                <a16:creationId xmlns:a16="http://schemas.microsoft.com/office/drawing/2014/main" id="{AE3B2CB5-A664-4510-AC69-4B9CDBAA8611}"/>
              </a:ext>
            </a:extLst>
          </p:cNvPr>
          <p:cNvSpPr/>
          <p:nvPr/>
        </p:nvSpPr>
        <p:spPr>
          <a:xfrm>
            <a:off x="3523507" y="2635116"/>
            <a:ext cx="103028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6" name="正方形/長方形 15">
            <a:extLst>
              <a:ext uri="{FF2B5EF4-FFF2-40B4-BE49-F238E27FC236}">
                <a16:creationId xmlns:a16="http://schemas.microsoft.com/office/drawing/2014/main" id="{C2C30028-C762-434A-B8F6-643136C969BA}"/>
              </a:ext>
            </a:extLst>
          </p:cNvPr>
          <p:cNvSpPr/>
          <p:nvPr/>
        </p:nvSpPr>
        <p:spPr>
          <a:xfrm>
            <a:off x="3925887" y="3313836"/>
            <a:ext cx="2320925"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7" name="正方形/長方形 16">
            <a:extLst>
              <a:ext uri="{FF2B5EF4-FFF2-40B4-BE49-F238E27FC236}">
                <a16:creationId xmlns:a16="http://schemas.microsoft.com/office/drawing/2014/main" id="{F6D84803-8570-4221-A5F4-0E184CBFC5B8}"/>
              </a:ext>
            </a:extLst>
          </p:cNvPr>
          <p:cNvSpPr/>
          <p:nvPr/>
        </p:nvSpPr>
        <p:spPr>
          <a:xfrm>
            <a:off x="922655" y="1271474"/>
            <a:ext cx="45719" cy="1372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8" name="正方形/長方形 17">
            <a:extLst>
              <a:ext uri="{FF2B5EF4-FFF2-40B4-BE49-F238E27FC236}">
                <a16:creationId xmlns:a16="http://schemas.microsoft.com/office/drawing/2014/main" id="{9D35FF35-C37E-41C7-ACB4-162F1AB43606}"/>
              </a:ext>
            </a:extLst>
          </p:cNvPr>
          <p:cNvSpPr/>
          <p:nvPr/>
        </p:nvSpPr>
        <p:spPr>
          <a:xfrm>
            <a:off x="922655" y="1225436"/>
            <a:ext cx="2212975"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19" name="テキスト ボックス 18">
            <a:extLst>
              <a:ext uri="{FF2B5EF4-FFF2-40B4-BE49-F238E27FC236}">
                <a16:creationId xmlns:a16="http://schemas.microsoft.com/office/drawing/2014/main" id="{E7B6F3EF-BD86-4921-BABF-64CB479A9B69}"/>
              </a:ext>
            </a:extLst>
          </p:cNvPr>
          <p:cNvSpPr txBox="1"/>
          <p:nvPr/>
        </p:nvSpPr>
        <p:spPr>
          <a:xfrm>
            <a:off x="3086392" y="942441"/>
            <a:ext cx="4630915" cy="584775"/>
          </a:xfrm>
          <a:prstGeom prst="rect">
            <a:avLst/>
          </a:prstGeom>
          <a:noFill/>
          <a:effectLst>
            <a:glow rad="177800">
              <a:schemeClr val="tx1">
                <a:alpha val="60000"/>
              </a:schemeClr>
            </a:glow>
          </a:effectLst>
        </p:spPr>
        <p:txBody>
          <a:bodyPr wrap="square" rtlCol="0">
            <a:spAutoFit/>
          </a:bodyPr>
          <a:lstStyle/>
          <a:p>
            <a:pPr algn="ctr"/>
            <a:r>
              <a:rPr lang="ja-JP" altLang="en-US"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前にカートを傾かせる</a:t>
            </a:r>
            <a:endParaRPr lang="en-US" altLang="ja-JP"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20" name="テキスト ボックス 19">
            <a:extLst>
              <a:ext uri="{FF2B5EF4-FFF2-40B4-BE49-F238E27FC236}">
                <a16:creationId xmlns:a16="http://schemas.microsoft.com/office/drawing/2014/main" id="{3280D4DE-B2EA-42EE-BB1A-32B3451392A5}"/>
              </a:ext>
            </a:extLst>
          </p:cNvPr>
          <p:cNvSpPr txBox="1"/>
          <p:nvPr/>
        </p:nvSpPr>
        <p:spPr>
          <a:xfrm>
            <a:off x="4340622" y="2366827"/>
            <a:ext cx="4821159" cy="584775"/>
          </a:xfrm>
          <a:prstGeom prst="rect">
            <a:avLst/>
          </a:prstGeom>
          <a:noFill/>
          <a:effectLst>
            <a:glow rad="177800">
              <a:schemeClr val="tx1">
                <a:alpha val="60000"/>
              </a:schemeClr>
            </a:glow>
          </a:effectLst>
        </p:spPr>
        <p:txBody>
          <a:bodyPr wrap="square" rtlCol="0">
            <a:spAutoFit/>
          </a:bodyPr>
          <a:lstStyle/>
          <a:p>
            <a:pPr algn="ctr"/>
            <a:r>
              <a:rPr lang="ja-JP" altLang="en-US"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後ろにカートを傾かせる</a:t>
            </a:r>
            <a:endParaRPr lang="en-US" altLang="ja-JP"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21" name="テキスト ボックス 20">
            <a:extLst>
              <a:ext uri="{FF2B5EF4-FFF2-40B4-BE49-F238E27FC236}">
                <a16:creationId xmlns:a16="http://schemas.microsoft.com/office/drawing/2014/main" id="{FA1E0D8D-4F90-4C78-8BEA-E4B0DA9300AB}"/>
              </a:ext>
            </a:extLst>
          </p:cNvPr>
          <p:cNvSpPr txBox="1"/>
          <p:nvPr/>
        </p:nvSpPr>
        <p:spPr>
          <a:xfrm>
            <a:off x="6073185" y="3067486"/>
            <a:ext cx="1291227" cy="584775"/>
          </a:xfrm>
          <a:prstGeom prst="rect">
            <a:avLst/>
          </a:prstGeom>
          <a:noFill/>
          <a:effectLst>
            <a:glow rad="177800">
              <a:schemeClr val="tx1">
                <a:alpha val="60000"/>
              </a:schemeClr>
            </a:glow>
          </a:effectLst>
        </p:spPr>
        <p:txBody>
          <a:bodyPr wrap="square" rtlCol="0">
            <a:spAutoFit/>
          </a:bodyPr>
          <a:lstStyle/>
          <a:p>
            <a:pPr algn="ctr"/>
            <a:r>
              <a:rPr lang="ja-JP" altLang="en-US"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滑走</a:t>
            </a:r>
            <a:endParaRPr lang="en-US" altLang="ja-JP"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22" name="テキスト ボックス 21">
            <a:extLst>
              <a:ext uri="{FF2B5EF4-FFF2-40B4-BE49-F238E27FC236}">
                <a16:creationId xmlns:a16="http://schemas.microsoft.com/office/drawing/2014/main" id="{AFDBC00E-A0BB-489A-8CFD-8769E3C8BFCF}"/>
              </a:ext>
            </a:extLst>
          </p:cNvPr>
          <p:cNvSpPr txBox="1"/>
          <p:nvPr/>
        </p:nvSpPr>
        <p:spPr>
          <a:xfrm>
            <a:off x="4084394" y="4025328"/>
            <a:ext cx="4591141" cy="1077218"/>
          </a:xfrm>
          <a:prstGeom prst="rect">
            <a:avLst/>
          </a:prstGeom>
          <a:noFill/>
          <a:effectLst>
            <a:glow rad="177800">
              <a:schemeClr val="tx1">
                <a:alpha val="60000"/>
              </a:schemeClr>
            </a:glow>
          </a:effectLst>
        </p:spPr>
        <p:txBody>
          <a:bodyPr wrap="square" rtlCol="0">
            <a:spAutoFit/>
          </a:bodyPr>
          <a:lstStyle/>
          <a:p>
            <a:r>
              <a:rPr lang="ja-JP" altLang="en-US"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掴む・離す</a:t>
            </a:r>
            <a:r>
              <a:rPr lang="en-US" altLang="ja-JP"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a:t>
            </a:r>
          </a:p>
          <a:p>
            <a:r>
              <a:rPr lang="ja-JP" altLang="en-US"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長押しでかごを投げる</a:t>
            </a:r>
            <a:endParaRPr lang="en-US" altLang="ja-JP"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24" name="正方形/長方形 23">
            <a:extLst>
              <a:ext uri="{FF2B5EF4-FFF2-40B4-BE49-F238E27FC236}">
                <a16:creationId xmlns:a16="http://schemas.microsoft.com/office/drawing/2014/main" id="{0CE2483D-0489-4C83-B719-E6C8AD3A0A8E}"/>
              </a:ext>
            </a:extLst>
          </p:cNvPr>
          <p:cNvSpPr/>
          <p:nvPr/>
        </p:nvSpPr>
        <p:spPr>
          <a:xfrm rot="5400000">
            <a:off x="760170" y="4851089"/>
            <a:ext cx="1684029" cy="54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5" name="正方形/長方形 24">
            <a:extLst>
              <a:ext uri="{FF2B5EF4-FFF2-40B4-BE49-F238E27FC236}">
                <a16:creationId xmlns:a16="http://schemas.microsoft.com/office/drawing/2014/main" id="{E0D7F9DF-AD93-4FBD-AD28-7B47CD929ED8}"/>
              </a:ext>
            </a:extLst>
          </p:cNvPr>
          <p:cNvSpPr/>
          <p:nvPr/>
        </p:nvSpPr>
        <p:spPr>
          <a:xfrm>
            <a:off x="1574800" y="5686284"/>
            <a:ext cx="2628663"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6" name="テキスト ボックス 25">
            <a:extLst>
              <a:ext uri="{FF2B5EF4-FFF2-40B4-BE49-F238E27FC236}">
                <a16:creationId xmlns:a16="http://schemas.microsoft.com/office/drawing/2014/main" id="{BFA19750-8B2E-4D1E-B01D-06FC9E285E0F}"/>
              </a:ext>
            </a:extLst>
          </p:cNvPr>
          <p:cNvSpPr txBox="1"/>
          <p:nvPr/>
        </p:nvSpPr>
        <p:spPr>
          <a:xfrm>
            <a:off x="3993618" y="5465031"/>
            <a:ext cx="1291227" cy="584775"/>
          </a:xfrm>
          <a:prstGeom prst="rect">
            <a:avLst/>
          </a:prstGeom>
          <a:noFill/>
          <a:effectLst>
            <a:glow rad="177800">
              <a:schemeClr val="tx1">
                <a:alpha val="60000"/>
              </a:schemeClr>
            </a:glow>
          </a:effectLst>
        </p:spPr>
        <p:txBody>
          <a:bodyPr wrap="square" rtlCol="0">
            <a:spAutoFit/>
          </a:bodyPr>
          <a:lstStyle/>
          <a:p>
            <a:pPr algn="ctr"/>
            <a:r>
              <a:rPr lang="ja-JP" altLang="en-US"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移動</a:t>
            </a:r>
            <a:endParaRPr lang="en-US" altLang="ja-JP"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pic>
        <p:nvPicPr>
          <p:cNvPr id="27" name="図 26">
            <a:extLst>
              <a:ext uri="{FF2B5EF4-FFF2-40B4-BE49-F238E27FC236}">
                <a16:creationId xmlns:a16="http://schemas.microsoft.com/office/drawing/2014/main" id="{27B1B509-76B0-4ADF-9F5D-5FA5BEAE0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031" y="2927903"/>
            <a:ext cx="1342504" cy="1378306"/>
          </a:xfrm>
          <a:prstGeom prst="rect">
            <a:avLst/>
          </a:prstGeom>
        </p:spPr>
      </p:pic>
      <p:sp>
        <p:nvSpPr>
          <p:cNvPr id="28" name="正方形/長方形 27">
            <a:extLst>
              <a:ext uri="{FF2B5EF4-FFF2-40B4-BE49-F238E27FC236}">
                <a16:creationId xmlns:a16="http://schemas.microsoft.com/office/drawing/2014/main" id="{99192005-DB27-4DAB-9AC4-926873BADABF}"/>
              </a:ext>
            </a:extLst>
          </p:cNvPr>
          <p:cNvSpPr/>
          <p:nvPr/>
        </p:nvSpPr>
        <p:spPr>
          <a:xfrm>
            <a:off x="3503414" y="4424642"/>
            <a:ext cx="64708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pic>
        <p:nvPicPr>
          <p:cNvPr id="4" name="図 3">
            <a:extLst>
              <a:ext uri="{FF2B5EF4-FFF2-40B4-BE49-F238E27FC236}">
                <a16:creationId xmlns:a16="http://schemas.microsoft.com/office/drawing/2014/main" id="{9F865AFE-FDCD-4354-879A-FAA5C00F6754}"/>
              </a:ext>
            </a:extLst>
          </p:cNvPr>
          <p:cNvPicPr>
            <a:picLocks noChangeAspect="1"/>
          </p:cNvPicPr>
          <p:nvPr/>
        </p:nvPicPr>
        <p:blipFill rotWithShape="1">
          <a:blip r:embed="rId4"/>
          <a:srcRect l="38307" t="63431" r="44023" b="5261"/>
          <a:stretch/>
        </p:blipFill>
        <p:spPr>
          <a:xfrm>
            <a:off x="5168181" y="5102546"/>
            <a:ext cx="1546842" cy="1540817"/>
          </a:xfrm>
          <a:prstGeom prst="rect">
            <a:avLst/>
          </a:prstGeom>
        </p:spPr>
      </p:pic>
    </p:spTree>
    <p:extLst>
      <p:ext uri="{BB962C8B-B14F-4D97-AF65-F5344CB8AC3E}">
        <p14:creationId xmlns:p14="http://schemas.microsoft.com/office/powerpoint/2010/main" val="3546294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AA7A051-5B66-4D11-81DD-22191B23A594}"/>
              </a:ext>
            </a:extLst>
          </p:cNvPr>
          <p:cNvSpPr/>
          <p:nvPr/>
        </p:nvSpPr>
        <p:spPr>
          <a:xfrm>
            <a:off x="0" y="-2540"/>
            <a:ext cx="9906000" cy="775175"/>
          </a:xfrm>
          <a:prstGeom prst="rect">
            <a:avLst/>
          </a:prstGeom>
          <a:gradFill flip="none" rotWithShape="1">
            <a:gsLst>
              <a:gs pos="0">
                <a:srgbClr val="15D354"/>
              </a:gs>
              <a:gs pos="78000">
                <a:srgbClr val="00C413"/>
              </a:gs>
              <a:gs pos="59000">
                <a:srgbClr val="00C413"/>
              </a:gs>
              <a:gs pos="100000">
                <a:srgbClr val="00C41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3" name="テキスト ボックス 2">
            <a:extLst>
              <a:ext uri="{FF2B5EF4-FFF2-40B4-BE49-F238E27FC236}">
                <a16:creationId xmlns:a16="http://schemas.microsoft.com/office/drawing/2014/main" id="{AE114F10-BD77-4A3B-A46E-3B157996AEBF}"/>
              </a:ext>
            </a:extLst>
          </p:cNvPr>
          <p:cNvSpPr txBox="1"/>
          <p:nvPr/>
        </p:nvSpPr>
        <p:spPr>
          <a:xfrm>
            <a:off x="0" y="-45067"/>
            <a:ext cx="7086600" cy="830997"/>
          </a:xfrm>
          <a:prstGeom prst="rect">
            <a:avLst/>
          </a:prstGeom>
          <a:noFill/>
        </p:spPr>
        <p:txBody>
          <a:bodyPr wrap="square" rtlCol="0">
            <a:spAutoFit/>
          </a:bodyPr>
          <a:lstStyle/>
          <a:p>
            <a:r>
              <a:rPr lang="ja-JP" altLang="en-US" sz="4800" dirty="0">
                <a:solidFill>
                  <a:schemeClr val="bg1"/>
                </a:solidFill>
                <a:latin typeface="HG創英角ﾎﾟｯﾌﾟ体" panose="040B0A09000000000000" pitchFamily="49" charset="-128"/>
                <a:ea typeface="HG創英角ﾎﾟｯﾌﾟ体" panose="040B0A09000000000000" pitchFamily="49" charset="-128"/>
              </a:rPr>
              <a:t>セールスポイント</a:t>
            </a:r>
          </a:p>
        </p:txBody>
      </p:sp>
      <p:sp>
        <p:nvSpPr>
          <p:cNvPr id="5" name="テキスト ボックス 4">
            <a:extLst>
              <a:ext uri="{FF2B5EF4-FFF2-40B4-BE49-F238E27FC236}">
                <a16:creationId xmlns:a16="http://schemas.microsoft.com/office/drawing/2014/main" id="{5B697A89-2B27-467E-9434-34271472533D}"/>
              </a:ext>
            </a:extLst>
          </p:cNvPr>
          <p:cNvSpPr txBox="1"/>
          <p:nvPr/>
        </p:nvSpPr>
        <p:spPr>
          <a:xfrm>
            <a:off x="-41467" y="828457"/>
            <a:ext cx="9988934" cy="5262979"/>
          </a:xfrm>
          <a:prstGeom prst="rect">
            <a:avLst/>
          </a:prstGeom>
          <a:noFill/>
          <a:effectLst>
            <a:glow rad="177800">
              <a:schemeClr val="tx1">
                <a:alpha val="60000"/>
              </a:schemeClr>
            </a:glow>
          </a:effectLst>
        </p:spPr>
        <p:txBody>
          <a:bodyPr wrap="square" rtlCol="0">
            <a:spAutoFit/>
          </a:bodyPr>
          <a:lstStyle/>
          <a:p>
            <a:r>
              <a:rPr lang="ja-JP" altLang="en-US"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・スーパーにあるものでやりたくなること</a:t>
            </a:r>
            <a:endParaRPr lang="en-US" altLang="ja-JP"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a:p>
            <a:r>
              <a:rPr lang="ja-JP" altLang="en-US" sz="2400" dirty="0">
                <a:ln w="0"/>
                <a:effectLst>
                  <a:outerShdw blurRad="38100" dist="19050" dir="2700000" algn="tl" rotWithShape="0">
                    <a:schemeClr val="dk1">
                      <a:alpha val="40000"/>
                    </a:schemeClr>
                  </a:outerShdw>
                </a:effectLst>
                <a:latin typeface="HG創英角ﾎﾟｯﾌﾟ体" panose="040B0A09000000000000" pitchFamily="49" charset="-128"/>
                <a:ea typeface="HG創英角ﾎﾟｯﾌﾟ体" panose="040B0A09000000000000" pitchFamily="49" charset="-128"/>
              </a:rPr>
              <a:t>一度はやってみたい</a:t>
            </a:r>
            <a:r>
              <a:rPr lang="en-US" altLang="ja-JP" sz="2400" dirty="0">
                <a:ln w="0"/>
                <a:effectLst>
                  <a:outerShdw blurRad="38100" dist="19050" dir="2700000" algn="tl" rotWithShape="0">
                    <a:schemeClr val="dk1">
                      <a:alpha val="40000"/>
                    </a:schemeClr>
                  </a:outerShdw>
                </a:effectLst>
                <a:latin typeface="HG創英角ﾎﾟｯﾌﾟ体" panose="040B0A09000000000000" pitchFamily="49" charset="-128"/>
                <a:ea typeface="HG創英角ﾎﾟｯﾌﾟ体" panose="040B0A09000000000000" pitchFamily="49" charset="-128"/>
              </a:rPr>
              <a:t>…</a:t>
            </a:r>
            <a:r>
              <a:rPr lang="ja-JP" altLang="en-US" sz="2400" dirty="0">
                <a:ln w="0"/>
                <a:effectLst>
                  <a:outerShdw blurRad="38100" dist="19050" dir="2700000" algn="tl" rotWithShape="0">
                    <a:schemeClr val="dk1">
                      <a:alpha val="40000"/>
                    </a:schemeClr>
                  </a:outerShdw>
                </a:effectLst>
                <a:latin typeface="HG創英角ﾎﾟｯﾌﾟ体" panose="040B0A09000000000000" pitchFamily="49" charset="-128"/>
                <a:ea typeface="HG創英角ﾎﾟｯﾌﾟ体" panose="040B0A09000000000000" pitchFamily="49" charset="-128"/>
              </a:rPr>
              <a:t>子供のころならできたカートに乗って滑走、</a:t>
            </a:r>
            <a:endParaRPr lang="en-US" altLang="ja-JP" sz="2400" dirty="0">
              <a:ln w="0"/>
              <a:effectLst>
                <a:outerShdw blurRad="38100" dist="19050" dir="2700000" algn="tl" rotWithShape="0">
                  <a:schemeClr val="dk1">
                    <a:alpha val="40000"/>
                  </a:schemeClr>
                </a:outerShdw>
              </a:effectLst>
              <a:latin typeface="HG創英角ﾎﾟｯﾌﾟ体" panose="040B0A09000000000000" pitchFamily="49" charset="-128"/>
              <a:ea typeface="HG創英角ﾎﾟｯﾌﾟ体" panose="040B0A09000000000000" pitchFamily="49" charset="-128"/>
            </a:endParaRPr>
          </a:p>
          <a:p>
            <a:r>
              <a:rPr lang="ja-JP" altLang="en-US" sz="2400" dirty="0">
                <a:ln w="0"/>
                <a:effectLst>
                  <a:outerShdw blurRad="38100" dist="19050" dir="2700000" algn="tl" rotWithShape="0">
                    <a:schemeClr val="dk1">
                      <a:alpha val="40000"/>
                    </a:schemeClr>
                  </a:outerShdw>
                </a:effectLst>
                <a:latin typeface="HG創英角ﾎﾟｯﾌﾟ体" panose="040B0A09000000000000" pitchFamily="49" charset="-128"/>
                <a:ea typeface="HG創英角ﾎﾟｯﾌﾟ体" panose="040B0A09000000000000" pitchFamily="49" charset="-128"/>
              </a:rPr>
              <a:t>スーパマーケットならではのアクションを楽しめます！</a:t>
            </a:r>
            <a:endParaRPr lang="en-US" altLang="ja-JP" sz="2400" dirty="0">
              <a:ln w="0"/>
              <a:effectLst>
                <a:outerShdw blurRad="38100" dist="19050" dir="2700000" algn="tl" rotWithShape="0">
                  <a:schemeClr val="dk1">
                    <a:alpha val="40000"/>
                  </a:schemeClr>
                </a:outerShdw>
              </a:effectLst>
              <a:latin typeface="HG創英角ﾎﾟｯﾌﾟ体" panose="040B0A09000000000000" pitchFamily="49" charset="-128"/>
              <a:ea typeface="HG創英角ﾎﾟｯﾌﾟ体" panose="040B0A09000000000000" pitchFamily="49" charset="-128"/>
            </a:endParaRPr>
          </a:p>
          <a:p>
            <a:endParaRPr lang="en-US" altLang="ja-JP"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a:p>
            <a:r>
              <a:rPr lang="ja-JP" altLang="en-US"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・現実では絶対に出てこない商品の原型</a:t>
            </a:r>
            <a:endParaRPr lang="en-US" altLang="ja-JP"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a:p>
            <a:r>
              <a:rPr lang="ja-JP" altLang="en-US" sz="2400" dirty="0">
                <a:ln w="0"/>
                <a:effectLst>
                  <a:outerShdw blurRad="38100" dist="19050" dir="2700000" algn="tl" rotWithShape="0">
                    <a:schemeClr val="dk1">
                      <a:alpha val="40000"/>
                    </a:schemeClr>
                  </a:outerShdw>
                </a:effectLst>
                <a:latin typeface="HG創英角ﾎﾟｯﾌﾟ体" panose="040B0A09000000000000" pitchFamily="49" charset="-128"/>
                <a:ea typeface="HG創英角ﾎﾟｯﾌﾟ体" panose="040B0A09000000000000" pitchFamily="49" charset="-128"/>
              </a:rPr>
              <a:t>スーパーマーケットにあるような牛や豚の肉が入ったパックを狙うのではなく牛や豚そのものを出し、カートに乗せるという絵面のシュールさを楽しめます！</a:t>
            </a:r>
            <a:endParaRPr lang="en-US" altLang="ja-JP" sz="2400" dirty="0">
              <a:ln w="0"/>
              <a:effectLst>
                <a:outerShdw blurRad="38100" dist="19050" dir="2700000" algn="tl" rotWithShape="0">
                  <a:schemeClr val="dk1">
                    <a:alpha val="40000"/>
                  </a:schemeClr>
                </a:outerShdw>
              </a:effectLst>
              <a:latin typeface="HG創英角ﾎﾟｯﾌﾟ体" panose="040B0A09000000000000" pitchFamily="49" charset="-128"/>
              <a:ea typeface="HG創英角ﾎﾟｯﾌﾟ体" panose="040B0A09000000000000" pitchFamily="49" charset="-128"/>
            </a:endParaRPr>
          </a:p>
          <a:p>
            <a:endParaRPr lang="en-US" altLang="ja-JP"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a:p>
            <a:endParaRPr lang="en-US" altLang="ja-JP"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a:p>
            <a:r>
              <a:rPr lang="ja-JP" altLang="en-US"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・乱入によるいつ何が起きるかわからないドキドキ感</a:t>
            </a:r>
            <a:endParaRPr lang="en-US" altLang="ja-JP" sz="32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a:p>
            <a:r>
              <a:rPr lang="ja-JP" altLang="en-US" sz="2400" dirty="0">
                <a:ln w="0"/>
                <a:effectLst>
                  <a:outerShdw blurRad="38100" dist="19050" dir="2700000" algn="tl" rotWithShape="0">
                    <a:schemeClr val="dk1">
                      <a:alpha val="40000"/>
                    </a:schemeClr>
                  </a:outerShdw>
                </a:effectLst>
                <a:latin typeface="HG創英角ﾎﾟｯﾌﾟ体" panose="040B0A09000000000000" pitchFamily="49" charset="-128"/>
                <a:ea typeface="HG創英角ﾎﾟｯﾌﾟ体" panose="040B0A09000000000000" pitchFamily="49" charset="-128"/>
              </a:rPr>
              <a:t>特売品の出現や乱入による動物の出現でスーパーの中が一変します！</a:t>
            </a:r>
            <a:endParaRPr lang="en-US" altLang="ja-JP" sz="2400" dirty="0">
              <a:ln w="0"/>
              <a:effectLst>
                <a:outerShdw blurRad="38100" dist="19050" dir="2700000" algn="tl" rotWithShape="0">
                  <a:schemeClr val="dk1">
                    <a:alpha val="40000"/>
                  </a:schemeClr>
                </a:outerShdw>
              </a:effectLst>
              <a:latin typeface="HG創英角ﾎﾟｯﾌﾟ体" panose="040B0A09000000000000" pitchFamily="49" charset="-128"/>
              <a:ea typeface="HG創英角ﾎﾟｯﾌﾟ体" panose="040B0A09000000000000" pitchFamily="49" charset="-128"/>
            </a:endParaRPr>
          </a:p>
        </p:txBody>
      </p:sp>
      <p:sp>
        <p:nvSpPr>
          <p:cNvPr id="6" name="テキスト ボックス 5">
            <a:extLst>
              <a:ext uri="{FF2B5EF4-FFF2-40B4-BE49-F238E27FC236}">
                <a16:creationId xmlns:a16="http://schemas.microsoft.com/office/drawing/2014/main" id="{93E85BA8-6D8C-41EB-B048-012FAE33711F}"/>
              </a:ext>
            </a:extLst>
          </p:cNvPr>
          <p:cNvSpPr txBox="1"/>
          <p:nvPr/>
        </p:nvSpPr>
        <p:spPr>
          <a:xfrm>
            <a:off x="9527177" y="6488668"/>
            <a:ext cx="757646" cy="369332"/>
          </a:xfrm>
          <a:prstGeom prst="rect">
            <a:avLst/>
          </a:prstGeom>
          <a:noFill/>
        </p:spPr>
        <p:txBody>
          <a:bodyPr wrap="square" rtlCol="0">
            <a:spAutoFit/>
          </a:bodyPr>
          <a:lstStyle/>
          <a:p>
            <a:r>
              <a:rPr kumimoji="1" lang="en-US" altLang="ja-JP" dirty="0"/>
              <a:t>15</a:t>
            </a:r>
          </a:p>
        </p:txBody>
      </p:sp>
    </p:spTree>
    <p:extLst>
      <p:ext uri="{BB962C8B-B14F-4D97-AF65-F5344CB8AC3E}">
        <p14:creationId xmlns:p14="http://schemas.microsoft.com/office/powerpoint/2010/main" val="2744012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66AF3DD4-C4E0-4BAF-9B85-B902F676F2A6}"/>
              </a:ext>
            </a:extLst>
          </p:cNvPr>
          <p:cNvSpPr/>
          <p:nvPr/>
        </p:nvSpPr>
        <p:spPr>
          <a:xfrm>
            <a:off x="0" y="1177522"/>
            <a:ext cx="9906000" cy="1651501"/>
          </a:xfrm>
          <a:prstGeom prst="rect">
            <a:avLst/>
          </a:prstGeom>
          <a:solidFill>
            <a:srgbClr val="15D354"/>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a:p>
        </p:txBody>
      </p:sp>
      <p:sp>
        <p:nvSpPr>
          <p:cNvPr id="2" name="正方形/長方形 1">
            <a:extLst>
              <a:ext uri="{FF2B5EF4-FFF2-40B4-BE49-F238E27FC236}">
                <a16:creationId xmlns:a16="http://schemas.microsoft.com/office/drawing/2014/main" id="{E137F242-8B33-47A0-9ECD-8FE93F0E8E61}"/>
              </a:ext>
            </a:extLst>
          </p:cNvPr>
          <p:cNvSpPr/>
          <p:nvPr/>
        </p:nvSpPr>
        <p:spPr>
          <a:xfrm>
            <a:off x="0" y="-2540"/>
            <a:ext cx="9906000" cy="775175"/>
          </a:xfrm>
          <a:prstGeom prst="rect">
            <a:avLst/>
          </a:prstGeom>
          <a:gradFill flip="none" rotWithShape="1">
            <a:gsLst>
              <a:gs pos="0">
                <a:srgbClr val="15D354"/>
              </a:gs>
              <a:gs pos="78000">
                <a:srgbClr val="00C413"/>
              </a:gs>
              <a:gs pos="59000">
                <a:srgbClr val="00C413"/>
              </a:gs>
              <a:gs pos="100000">
                <a:srgbClr val="00C41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3" name="テキスト ボックス 2">
            <a:extLst>
              <a:ext uri="{FF2B5EF4-FFF2-40B4-BE49-F238E27FC236}">
                <a16:creationId xmlns:a16="http://schemas.microsoft.com/office/drawing/2014/main" id="{972A2DA7-BEE0-437C-9EEB-E5AD8800F867}"/>
              </a:ext>
            </a:extLst>
          </p:cNvPr>
          <p:cNvSpPr txBox="1"/>
          <p:nvPr/>
        </p:nvSpPr>
        <p:spPr>
          <a:xfrm>
            <a:off x="1" y="-45067"/>
            <a:ext cx="3810000" cy="830997"/>
          </a:xfrm>
          <a:prstGeom prst="rect">
            <a:avLst/>
          </a:prstGeom>
          <a:noFill/>
        </p:spPr>
        <p:txBody>
          <a:bodyPr wrap="square" rtlCol="0">
            <a:spAutoFit/>
          </a:bodyPr>
          <a:lstStyle/>
          <a:p>
            <a:r>
              <a:rPr lang="ja-JP" altLang="en-US" sz="4800" dirty="0">
                <a:solidFill>
                  <a:schemeClr val="bg1"/>
                </a:solidFill>
                <a:latin typeface="HG創英角ﾎﾟｯﾌﾟ体" panose="040B0A09000000000000" pitchFamily="49" charset="-128"/>
                <a:ea typeface="HG創英角ﾎﾟｯﾌﾟ体" panose="040B0A09000000000000" pitchFamily="49" charset="-128"/>
              </a:rPr>
              <a:t>コンセプト</a:t>
            </a:r>
          </a:p>
        </p:txBody>
      </p:sp>
      <p:sp>
        <p:nvSpPr>
          <p:cNvPr id="6" name="テキスト ボックス 5">
            <a:extLst>
              <a:ext uri="{FF2B5EF4-FFF2-40B4-BE49-F238E27FC236}">
                <a16:creationId xmlns:a16="http://schemas.microsoft.com/office/drawing/2014/main" id="{D8002316-8925-4B5A-A453-0B21DD1BDE82}"/>
              </a:ext>
            </a:extLst>
          </p:cNvPr>
          <p:cNvSpPr txBox="1"/>
          <p:nvPr/>
        </p:nvSpPr>
        <p:spPr>
          <a:xfrm>
            <a:off x="-63413" y="1415423"/>
            <a:ext cx="9969413" cy="1200329"/>
          </a:xfrm>
          <a:prstGeom prst="rect">
            <a:avLst/>
          </a:prstGeom>
          <a:noFill/>
          <a:effectLst>
            <a:glow rad="177800">
              <a:schemeClr val="tx1">
                <a:alpha val="60000"/>
              </a:schemeClr>
            </a:glow>
          </a:effectLst>
        </p:spPr>
        <p:txBody>
          <a:bodyPr wrap="square" rtlCol="0">
            <a:spAutoFit/>
          </a:bodyPr>
          <a:lstStyle/>
          <a:p>
            <a:pPr algn="ctr"/>
            <a:r>
              <a:rPr lang="ja-JP" altLang="en-US"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なんでもありのスーパーマーケットで</a:t>
            </a:r>
            <a:endPar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a:p>
            <a:pPr algn="ctr"/>
            <a:r>
              <a:rPr lang="ja-JP" altLang="en-US"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あの手この手で特売品を手に入れるおばさん！</a:t>
            </a:r>
            <a:endPar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7" name="テキスト ボックス 6">
            <a:extLst>
              <a:ext uri="{FF2B5EF4-FFF2-40B4-BE49-F238E27FC236}">
                <a16:creationId xmlns:a16="http://schemas.microsoft.com/office/drawing/2014/main" id="{4EC4D19B-E715-4544-9F0B-B517D4623F6B}"/>
              </a:ext>
            </a:extLst>
          </p:cNvPr>
          <p:cNvSpPr txBox="1"/>
          <p:nvPr/>
        </p:nvSpPr>
        <p:spPr>
          <a:xfrm>
            <a:off x="9527177" y="6488668"/>
            <a:ext cx="757646" cy="369332"/>
          </a:xfrm>
          <a:prstGeom prst="rect">
            <a:avLst/>
          </a:prstGeom>
          <a:noFill/>
        </p:spPr>
        <p:txBody>
          <a:bodyPr wrap="square" rtlCol="0">
            <a:spAutoFit/>
          </a:bodyPr>
          <a:lstStyle/>
          <a:p>
            <a:r>
              <a:rPr kumimoji="1" lang="en-US" altLang="ja-JP" dirty="0"/>
              <a:t>1</a:t>
            </a:r>
          </a:p>
        </p:txBody>
      </p:sp>
      <p:pic>
        <p:nvPicPr>
          <p:cNvPr id="15" name="図 14">
            <a:extLst>
              <a:ext uri="{FF2B5EF4-FFF2-40B4-BE49-F238E27FC236}">
                <a16:creationId xmlns:a16="http://schemas.microsoft.com/office/drawing/2014/main" id="{9D5D02D3-4827-4F81-9EBB-CEC2D9A80A3C}"/>
              </a:ext>
            </a:extLst>
          </p:cNvPr>
          <p:cNvPicPr>
            <a:picLocks noChangeAspect="1"/>
          </p:cNvPicPr>
          <p:nvPr/>
        </p:nvPicPr>
        <p:blipFill rotWithShape="1">
          <a:blip r:embed="rId2"/>
          <a:srcRect l="42565" t="37230" r="18461" b="3253"/>
          <a:stretch/>
        </p:blipFill>
        <p:spPr>
          <a:xfrm>
            <a:off x="5428034" y="3066924"/>
            <a:ext cx="3793788" cy="3462233"/>
          </a:xfrm>
          <a:prstGeom prst="rect">
            <a:avLst/>
          </a:prstGeom>
        </p:spPr>
      </p:pic>
      <p:pic>
        <p:nvPicPr>
          <p:cNvPr id="18" name="図 17">
            <a:extLst>
              <a:ext uri="{FF2B5EF4-FFF2-40B4-BE49-F238E27FC236}">
                <a16:creationId xmlns:a16="http://schemas.microsoft.com/office/drawing/2014/main" id="{9FEF26EB-D8F3-4071-BF16-20A4CC6B4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557" y="2994117"/>
            <a:ext cx="3365410" cy="3455161"/>
          </a:xfrm>
          <a:prstGeom prst="rect">
            <a:avLst/>
          </a:prstGeom>
        </p:spPr>
      </p:pic>
    </p:spTree>
    <p:extLst>
      <p:ext uri="{BB962C8B-B14F-4D97-AF65-F5344CB8AC3E}">
        <p14:creationId xmlns:p14="http://schemas.microsoft.com/office/powerpoint/2010/main" val="451711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13C8E88-12E9-4BF8-8B5A-DD511D718F79}"/>
              </a:ext>
            </a:extLst>
          </p:cNvPr>
          <p:cNvSpPr/>
          <p:nvPr/>
        </p:nvSpPr>
        <p:spPr>
          <a:xfrm>
            <a:off x="0" y="-2540"/>
            <a:ext cx="9906000" cy="775175"/>
          </a:xfrm>
          <a:prstGeom prst="rect">
            <a:avLst/>
          </a:prstGeom>
          <a:gradFill flip="none" rotWithShape="1">
            <a:gsLst>
              <a:gs pos="0">
                <a:srgbClr val="15D354"/>
              </a:gs>
              <a:gs pos="78000">
                <a:srgbClr val="00C413"/>
              </a:gs>
              <a:gs pos="59000">
                <a:srgbClr val="00C413"/>
              </a:gs>
              <a:gs pos="100000">
                <a:srgbClr val="00C41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4" name="テキスト ボックス 3">
            <a:extLst>
              <a:ext uri="{FF2B5EF4-FFF2-40B4-BE49-F238E27FC236}">
                <a16:creationId xmlns:a16="http://schemas.microsoft.com/office/drawing/2014/main" id="{887310CA-54FC-4C4F-91FC-48927118A735}"/>
              </a:ext>
            </a:extLst>
          </p:cNvPr>
          <p:cNvSpPr txBox="1"/>
          <p:nvPr/>
        </p:nvSpPr>
        <p:spPr>
          <a:xfrm>
            <a:off x="0" y="-45067"/>
            <a:ext cx="4705350" cy="830997"/>
          </a:xfrm>
          <a:prstGeom prst="rect">
            <a:avLst/>
          </a:prstGeom>
          <a:noFill/>
        </p:spPr>
        <p:txBody>
          <a:bodyPr wrap="square" rtlCol="0">
            <a:spAutoFit/>
          </a:bodyPr>
          <a:lstStyle/>
          <a:p>
            <a:r>
              <a:rPr lang="ja-JP" altLang="en-US" sz="4800" dirty="0">
                <a:solidFill>
                  <a:schemeClr val="bg1"/>
                </a:solidFill>
                <a:latin typeface="HG創英角ﾎﾟｯﾌﾟ体" panose="040B0A09000000000000" pitchFamily="49" charset="-128"/>
                <a:ea typeface="HG創英角ﾎﾟｯﾌﾟ体" panose="040B0A09000000000000" pitchFamily="49" charset="-128"/>
              </a:rPr>
              <a:t>ゲームシステム</a:t>
            </a:r>
          </a:p>
        </p:txBody>
      </p:sp>
      <p:sp>
        <p:nvSpPr>
          <p:cNvPr id="20" name="正方形/長方形 19">
            <a:extLst>
              <a:ext uri="{FF2B5EF4-FFF2-40B4-BE49-F238E27FC236}">
                <a16:creationId xmlns:a16="http://schemas.microsoft.com/office/drawing/2014/main" id="{EBCEDEC0-CFFD-4E24-ABA2-B681707424AC}"/>
              </a:ext>
            </a:extLst>
          </p:cNvPr>
          <p:cNvSpPr/>
          <p:nvPr/>
        </p:nvSpPr>
        <p:spPr>
          <a:xfrm>
            <a:off x="0" y="960633"/>
            <a:ext cx="9906000" cy="1651501"/>
          </a:xfrm>
          <a:prstGeom prst="rect">
            <a:avLst/>
          </a:prstGeom>
          <a:solidFill>
            <a:srgbClr val="15D354"/>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p>
        </p:txBody>
      </p:sp>
      <p:sp>
        <p:nvSpPr>
          <p:cNvPr id="22" name="テキスト ボックス 21">
            <a:extLst>
              <a:ext uri="{FF2B5EF4-FFF2-40B4-BE49-F238E27FC236}">
                <a16:creationId xmlns:a16="http://schemas.microsoft.com/office/drawing/2014/main" id="{BA6F4843-798C-45BE-8838-E4A532BD6FB2}"/>
              </a:ext>
            </a:extLst>
          </p:cNvPr>
          <p:cNvSpPr txBox="1"/>
          <p:nvPr/>
        </p:nvSpPr>
        <p:spPr>
          <a:xfrm>
            <a:off x="-13958" y="1355111"/>
            <a:ext cx="9969413" cy="646331"/>
          </a:xfrm>
          <a:prstGeom prst="rect">
            <a:avLst/>
          </a:prstGeom>
          <a:noFill/>
          <a:effectLst>
            <a:glow rad="177800">
              <a:schemeClr val="tx1">
                <a:alpha val="60000"/>
              </a:schemeClr>
            </a:glow>
          </a:effectLst>
        </p:spPr>
        <p:txBody>
          <a:bodyPr wrap="square" rtlCol="0">
            <a:spAutoFit/>
          </a:bodyPr>
          <a:lstStyle/>
          <a:p>
            <a:pPr algn="ctr"/>
            <a:r>
              <a:rPr lang="ja-JP" altLang="en-US"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超高級特売品を独り占めせよ！</a:t>
            </a:r>
          </a:p>
        </p:txBody>
      </p:sp>
      <p:pic>
        <p:nvPicPr>
          <p:cNvPr id="38" name="図 37">
            <a:extLst>
              <a:ext uri="{FF2B5EF4-FFF2-40B4-BE49-F238E27FC236}">
                <a16:creationId xmlns:a16="http://schemas.microsoft.com/office/drawing/2014/main" id="{EC728E20-6B87-4BE5-AB39-0979F86E90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8000" y="2622028"/>
            <a:ext cx="1707485" cy="1707485"/>
          </a:xfrm>
          <a:prstGeom prst="rect">
            <a:avLst/>
          </a:prstGeom>
          <a:ln>
            <a:noFill/>
          </a:ln>
        </p:spPr>
      </p:pic>
      <p:sp>
        <p:nvSpPr>
          <p:cNvPr id="39" name="矢印: 上 38">
            <a:extLst>
              <a:ext uri="{FF2B5EF4-FFF2-40B4-BE49-F238E27FC236}">
                <a16:creationId xmlns:a16="http://schemas.microsoft.com/office/drawing/2014/main" id="{46534C43-FCE1-4F4E-918D-0357C5880D0D}"/>
              </a:ext>
            </a:extLst>
          </p:cNvPr>
          <p:cNvSpPr/>
          <p:nvPr/>
        </p:nvSpPr>
        <p:spPr>
          <a:xfrm rot="4786566">
            <a:off x="5079491" y="3310580"/>
            <a:ext cx="1110181" cy="11596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上 39">
            <a:extLst>
              <a:ext uri="{FF2B5EF4-FFF2-40B4-BE49-F238E27FC236}">
                <a16:creationId xmlns:a16="http://schemas.microsoft.com/office/drawing/2014/main" id="{37DA02B6-AD3F-45EB-8ED8-415608474AE6}"/>
              </a:ext>
            </a:extLst>
          </p:cNvPr>
          <p:cNvSpPr/>
          <p:nvPr/>
        </p:nvSpPr>
        <p:spPr>
          <a:xfrm rot="10800000">
            <a:off x="7018921" y="4349430"/>
            <a:ext cx="1398391" cy="839633"/>
          </a:xfrm>
          <a:prstGeom prst="upArrow">
            <a:avLst>
              <a:gd name="adj1" fmla="val 50000"/>
              <a:gd name="adj2" fmla="val 552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2" name="図 41">
            <a:extLst>
              <a:ext uri="{FF2B5EF4-FFF2-40B4-BE49-F238E27FC236}">
                <a16:creationId xmlns:a16="http://schemas.microsoft.com/office/drawing/2014/main" id="{77AA244B-40BF-41AA-B7ED-9D119BB4667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936103" y="5258938"/>
            <a:ext cx="1576771" cy="1576771"/>
          </a:xfrm>
          <a:prstGeom prst="rect">
            <a:avLst/>
          </a:prstGeom>
        </p:spPr>
      </p:pic>
      <p:sp>
        <p:nvSpPr>
          <p:cNvPr id="43" name="テキスト ボックス 42">
            <a:extLst>
              <a:ext uri="{FF2B5EF4-FFF2-40B4-BE49-F238E27FC236}">
                <a16:creationId xmlns:a16="http://schemas.microsoft.com/office/drawing/2014/main" id="{B2CE8C9B-F63D-4C79-91A3-C98CE5DB0ED7}"/>
              </a:ext>
            </a:extLst>
          </p:cNvPr>
          <p:cNvSpPr txBox="1"/>
          <p:nvPr/>
        </p:nvSpPr>
        <p:spPr>
          <a:xfrm rot="20804426">
            <a:off x="631371" y="2905624"/>
            <a:ext cx="9969413" cy="369332"/>
          </a:xfrm>
          <a:prstGeom prst="rect">
            <a:avLst/>
          </a:prstGeom>
          <a:noFill/>
          <a:effectLst>
            <a:glow rad="177800">
              <a:schemeClr val="tx1">
                <a:alpha val="60000"/>
              </a:schemeClr>
            </a:glow>
          </a:effectLst>
        </p:spPr>
        <p:txBody>
          <a:bodyPr wrap="square" rtlCol="0">
            <a:spAutoFit/>
          </a:bodyPr>
          <a:lstStyle/>
          <a:p>
            <a:pPr algn="ctr"/>
            <a:r>
              <a:rPr lang="ja-JP" altLang="en-US"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レジへ</a:t>
            </a:r>
            <a:r>
              <a:rPr lang="en-US" altLang="ja-JP"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GO!</a:t>
            </a:r>
          </a:p>
        </p:txBody>
      </p:sp>
      <p:sp>
        <p:nvSpPr>
          <p:cNvPr id="44" name="テキスト ボックス 43">
            <a:extLst>
              <a:ext uri="{FF2B5EF4-FFF2-40B4-BE49-F238E27FC236}">
                <a16:creationId xmlns:a16="http://schemas.microsoft.com/office/drawing/2014/main" id="{92A895D5-61C6-42A6-AB90-3ACACE481AEF}"/>
              </a:ext>
            </a:extLst>
          </p:cNvPr>
          <p:cNvSpPr txBox="1"/>
          <p:nvPr/>
        </p:nvSpPr>
        <p:spPr>
          <a:xfrm>
            <a:off x="3941286" y="5056033"/>
            <a:ext cx="9969413" cy="646331"/>
          </a:xfrm>
          <a:prstGeom prst="rect">
            <a:avLst/>
          </a:prstGeom>
          <a:noFill/>
          <a:effectLst>
            <a:glow rad="177800">
              <a:schemeClr val="tx1">
                <a:alpha val="60000"/>
              </a:schemeClr>
            </a:glow>
          </a:effectLst>
        </p:spPr>
        <p:txBody>
          <a:bodyPr wrap="square" rtlCol="0">
            <a:spAutoFit/>
          </a:bodyPr>
          <a:lstStyle/>
          <a:p>
            <a:pPr algn="ctr"/>
            <a:r>
              <a:rPr lang="ja-JP" altLang="en-US"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ポイント（スコア）</a:t>
            </a:r>
            <a:endParaRPr lang="en-US" altLang="ja-JP"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a:p>
            <a:pPr algn="ctr"/>
            <a:r>
              <a:rPr lang="ja-JP" altLang="en-US"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ゲット！</a:t>
            </a:r>
            <a:endParaRPr lang="en-US" altLang="ja-JP"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21" name="テキスト ボックス 20">
            <a:extLst>
              <a:ext uri="{FF2B5EF4-FFF2-40B4-BE49-F238E27FC236}">
                <a16:creationId xmlns:a16="http://schemas.microsoft.com/office/drawing/2014/main" id="{A068513B-8A71-4F92-BC30-FC6B9E34F5ED}"/>
              </a:ext>
            </a:extLst>
          </p:cNvPr>
          <p:cNvSpPr txBox="1"/>
          <p:nvPr/>
        </p:nvSpPr>
        <p:spPr>
          <a:xfrm>
            <a:off x="9527177" y="6488668"/>
            <a:ext cx="757646" cy="369332"/>
          </a:xfrm>
          <a:prstGeom prst="rect">
            <a:avLst/>
          </a:prstGeom>
          <a:noFill/>
        </p:spPr>
        <p:txBody>
          <a:bodyPr wrap="square" rtlCol="0">
            <a:spAutoFit/>
          </a:bodyPr>
          <a:lstStyle/>
          <a:p>
            <a:r>
              <a:rPr kumimoji="1" lang="en-US" altLang="ja-JP" dirty="0"/>
              <a:t>2</a:t>
            </a:r>
          </a:p>
        </p:txBody>
      </p:sp>
      <p:grpSp>
        <p:nvGrpSpPr>
          <p:cNvPr id="3" name="グループ化 2"/>
          <p:cNvGrpSpPr/>
          <p:nvPr/>
        </p:nvGrpSpPr>
        <p:grpSpPr>
          <a:xfrm>
            <a:off x="-678222" y="2167690"/>
            <a:ext cx="5396938" cy="5203113"/>
            <a:chOff x="-617475" y="2362315"/>
            <a:chExt cx="5396938" cy="5203113"/>
          </a:xfrm>
        </p:grpSpPr>
        <p:pic>
          <p:nvPicPr>
            <p:cNvPr id="37" name="図 36">
              <a:extLst>
                <a:ext uri="{FF2B5EF4-FFF2-40B4-BE49-F238E27FC236}">
                  <a16:creationId xmlns:a16="http://schemas.microsoft.com/office/drawing/2014/main" id="{6BFF0796-5909-4E60-8FB3-72159295319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21376660" flipH="1">
              <a:off x="2122694" y="4635746"/>
              <a:ext cx="1714085" cy="1161931"/>
            </a:xfrm>
            <a:prstGeom prst="rect">
              <a:avLst/>
            </a:prstGeom>
          </p:spPr>
        </p:pic>
        <p:pic>
          <p:nvPicPr>
            <p:cNvPr id="17" name="図 16">
              <a:extLst>
                <a:ext uri="{FF2B5EF4-FFF2-40B4-BE49-F238E27FC236}">
                  <a16:creationId xmlns:a16="http://schemas.microsoft.com/office/drawing/2014/main" id="{F3A776C1-6102-4A15-A3AC-C9ECCDEBC4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797908" flipH="1">
              <a:off x="1834567" y="3860621"/>
              <a:ext cx="2311318" cy="2295338"/>
            </a:xfrm>
            <a:prstGeom prst="rect">
              <a:avLst/>
            </a:prstGeom>
          </p:spPr>
        </p:pic>
        <p:pic>
          <p:nvPicPr>
            <p:cNvPr id="14" name="図 13">
              <a:extLst>
                <a:ext uri="{FF2B5EF4-FFF2-40B4-BE49-F238E27FC236}">
                  <a16:creationId xmlns:a16="http://schemas.microsoft.com/office/drawing/2014/main" id="{5736293C-48B9-46A6-82A6-2238D8F8B8D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rot="1366220">
              <a:off x="2264554" y="3716334"/>
              <a:ext cx="1935791" cy="1159424"/>
            </a:xfrm>
            <a:prstGeom prst="rect">
              <a:avLst/>
            </a:prstGeom>
          </p:spPr>
        </p:pic>
        <p:pic>
          <p:nvPicPr>
            <p:cNvPr id="6" name="図 5">
              <a:extLst>
                <a:ext uri="{FF2B5EF4-FFF2-40B4-BE49-F238E27FC236}">
                  <a16:creationId xmlns:a16="http://schemas.microsoft.com/office/drawing/2014/main" id="{0CF825A8-22AF-4B2B-83FA-C047D5254A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065903" y="4288576"/>
              <a:ext cx="2910505" cy="2367454"/>
            </a:xfrm>
            <a:prstGeom prst="rect">
              <a:avLst/>
            </a:prstGeom>
          </p:spPr>
        </p:pic>
        <p:pic>
          <p:nvPicPr>
            <p:cNvPr id="8" name="図 7">
              <a:extLst>
                <a:ext uri="{FF2B5EF4-FFF2-40B4-BE49-F238E27FC236}">
                  <a16:creationId xmlns:a16="http://schemas.microsoft.com/office/drawing/2014/main" id="{D201E6F2-4C49-44F4-8B77-94E4F9FEA6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7475" y="2362315"/>
              <a:ext cx="3217265" cy="5203113"/>
            </a:xfrm>
            <a:prstGeom prst="rect">
              <a:avLst/>
            </a:prstGeom>
          </p:spPr>
        </p:pic>
        <p:pic>
          <p:nvPicPr>
            <p:cNvPr id="23" name="図 22">
              <a:extLst>
                <a:ext uri="{FF2B5EF4-FFF2-40B4-BE49-F238E27FC236}">
                  <a16:creationId xmlns:a16="http://schemas.microsoft.com/office/drawing/2014/main" id="{FFF723AC-FF66-4FE6-895C-A6CF53B62AAD}"/>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rot="12242145">
              <a:off x="2843672" y="2855664"/>
              <a:ext cx="1935791" cy="1159424"/>
            </a:xfrm>
            <a:prstGeom prst="rect">
              <a:avLst/>
            </a:prstGeom>
          </p:spPr>
        </p:pic>
      </p:grpSp>
      <p:sp>
        <p:nvSpPr>
          <p:cNvPr id="27" name="テキスト ボックス 26">
            <a:extLst>
              <a:ext uri="{FF2B5EF4-FFF2-40B4-BE49-F238E27FC236}">
                <a16:creationId xmlns:a16="http://schemas.microsoft.com/office/drawing/2014/main" id="{B1E01A5F-1FF5-46AF-BEEB-3DC59C16F828}"/>
              </a:ext>
            </a:extLst>
          </p:cNvPr>
          <p:cNvSpPr txBox="1"/>
          <p:nvPr/>
        </p:nvSpPr>
        <p:spPr>
          <a:xfrm>
            <a:off x="-2237296" y="6482971"/>
            <a:ext cx="9969413" cy="369332"/>
          </a:xfrm>
          <a:prstGeom prst="rect">
            <a:avLst/>
          </a:prstGeom>
          <a:noFill/>
          <a:effectLst>
            <a:glow rad="177800">
              <a:schemeClr val="tx1">
                <a:alpha val="60000"/>
              </a:schemeClr>
            </a:glow>
          </a:effectLst>
        </p:spPr>
        <p:txBody>
          <a:bodyPr wrap="square" rtlCol="0">
            <a:spAutoFit/>
          </a:bodyPr>
          <a:lstStyle/>
          <a:p>
            <a:pPr algn="ctr"/>
            <a:r>
              <a:rPr lang="ja-JP" altLang="en-US"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カートに特売品や人を乗せて・・・</a:t>
            </a:r>
            <a:endParaRPr lang="en-US" altLang="ja-JP"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Tree>
    <p:extLst>
      <p:ext uri="{BB962C8B-B14F-4D97-AF65-F5344CB8AC3E}">
        <p14:creationId xmlns:p14="http://schemas.microsoft.com/office/powerpoint/2010/main" val="3533979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53599F4-0143-4178-8D8D-AB7FCCE5A449}"/>
              </a:ext>
            </a:extLst>
          </p:cNvPr>
          <p:cNvSpPr/>
          <p:nvPr/>
        </p:nvSpPr>
        <p:spPr>
          <a:xfrm>
            <a:off x="0" y="-2540"/>
            <a:ext cx="9906000" cy="775175"/>
          </a:xfrm>
          <a:prstGeom prst="rect">
            <a:avLst/>
          </a:prstGeom>
          <a:gradFill flip="none" rotWithShape="1">
            <a:gsLst>
              <a:gs pos="0">
                <a:srgbClr val="15D354"/>
              </a:gs>
              <a:gs pos="78000">
                <a:srgbClr val="00C413"/>
              </a:gs>
              <a:gs pos="59000">
                <a:srgbClr val="00C413"/>
              </a:gs>
              <a:gs pos="100000">
                <a:srgbClr val="00C41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4" name="テキスト ボックス 3">
            <a:extLst>
              <a:ext uri="{FF2B5EF4-FFF2-40B4-BE49-F238E27FC236}">
                <a16:creationId xmlns:a16="http://schemas.microsoft.com/office/drawing/2014/main" id="{BDF7DF3F-706E-46C8-84D5-5DFB022F7549}"/>
              </a:ext>
            </a:extLst>
          </p:cNvPr>
          <p:cNvSpPr txBox="1"/>
          <p:nvPr/>
        </p:nvSpPr>
        <p:spPr>
          <a:xfrm>
            <a:off x="0" y="-45067"/>
            <a:ext cx="5505450" cy="830997"/>
          </a:xfrm>
          <a:prstGeom prst="rect">
            <a:avLst/>
          </a:prstGeom>
          <a:noFill/>
        </p:spPr>
        <p:txBody>
          <a:bodyPr wrap="square" rtlCol="0">
            <a:spAutoFit/>
          </a:bodyPr>
          <a:lstStyle/>
          <a:p>
            <a:r>
              <a:rPr lang="ja-JP" altLang="en-US" sz="4800" dirty="0">
                <a:solidFill>
                  <a:schemeClr val="bg1"/>
                </a:solidFill>
                <a:latin typeface="HG創英角ﾎﾟｯﾌﾟ体" panose="040B0A09000000000000" pitchFamily="49" charset="-128"/>
                <a:ea typeface="HG創英角ﾎﾟｯﾌﾟ体" panose="040B0A09000000000000" pitchFamily="49" charset="-128"/>
              </a:rPr>
              <a:t>カートアクション</a:t>
            </a:r>
          </a:p>
        </p:txBody>
      </p:sp>
      <p:sp>
        <p:nvSpPr>
          <p:cNvPr id="55" name="テキスト ボックス 54">
            <a:extLst>
              <a:ext uri="{FF2B5EF4-FFF2-40B4-BE49-F238E27FC236}">
                <a16:creationId xmlns:a16="http://schemas.microsoft.com/office/drawing/2014/main" id="{DABE0A5B-EABD-4CCB-8D53-4A4C1D2BE885}"/>
              </a:ext>
            </a:extLst>
          </p:cNvPr>
          <p:cNvSpPr txBox="1"/>
          <p:nvPr/>
        </p:nvSpPr>
        <p:spPr>
          <a:xfrm>
            <a:off x="234383" y="836131"/>
            <a:ext cx="3457491" cy="1200329"/>
          </a:xfrm>
          <a:prstGeom prst="rect">
            <a:avLst/>
          </a:prstGeom>
          <a:noFill/>
          <a:effectLst>
            <a:glow rad="177800">
              <a:schemeClr val="tx1">
                <a:alpha val="60000"/>
              </a:schemeClr>
            </a:glow>
          </a:effectLst>
        </p:spPr>
        <p:txBody>
          <a:bodyPr wrap="square" rtlCol="0">
            <a:spAutoFit/>
          </a:bodyPr>
          <a:lstStyle/>
          <a:p>
            <a:pPr algn="ctr"/>
            <a:r>
              <a:rPr lang="ja-JP" altLang="en-US"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カートに乗って突進（滑走）</a:t>
            </a:r>
            <a:endPar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56" name="テキスト ボックス 55">
            <a:extLst>
              <a:ext uri="{FF2B5EF4-FFF2-40B4-BE49-F238E27FC236}">
                <a16:creationId xmlns:a16="http://schemas.microsoft.com/office/drawing/2014/main" id="{D9B59D9B-4C21-4D0D-8748-CDAFF882AB24}"/>
              </a:ext>
            </a:extLst>
          </p:cNvPr>
          <p:cNvSpPr txBox="1"/>
          <p:nvPr/>
        </p:nvSpPr>
        <p:spPr>
          <a:xfrm>
            <a:off x="4531331" y="853953"/>
            <a:ext cx="5505449" cy="1200329"/>
          </a:xfrm>
          <a:prstGeom prst="rect">
            <a:avLst/>
          </a:prstGeom>
          <a:noFill/>
          <a:effectLst>
            <a:glow rad="177800">
              <a:schemeClr val="tx1">
                <a:alpha val="60000"/>
              </a:schemeClr>
            </a:glow>
          </a:effectLst>
        </p:spPr>
        <p:txBody>
          <a:bodyPr wrap="square" rtlCol="0">
            <a:spAutoFit/>
          </a:bodyPr>
          <a:lstStyle/>
          <a:p>
            <a:pPr algn="ctr"/>
            <a:r>
              <a:rPr lang="ja-JP" altLang="en-US"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二台で幅広く乗せられる</a:t>
            </a:r>
            <a:endPar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a:p>
            <a:pPr algn="ctr"/>
            <a:r>
              <a:rPr lang="ja-JP" altLang="en-US"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二台持ち</a:t>
            </a:r>
            <a:endPar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26" name="テキスト ボックス 25">
            <a:extLst>
              <a:ext uri="{FF2B5EF4-FFF2-40B4-BE49-F238E27FC236}">
                <a16:creationId xmlns:a16="http://schemas.microsoft.com/office/drawing/2014/main" id="{59F071B6-F13E-4147-B290-71D73821FB11}"/>
              </a:ext>
            </a:extLst>
          </p:cNvPr>
          <p:cNvSpPr txBox="1"/>
          <p:nvPr/>
        </p:nvSpPr>
        <p:spPr>
          <a:xfrm>
            <a:off x="146102" y="4979839"/>
            <a:ext cx="4012442" cy="646331"/>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カートで滑走し、ドリフトのように曲がり、店内を走り回れ！</a:t>
            </a:r>
          </a:p>
        </p:txBody>
      </p:sp>
      <p:sp>
        <p:nvSpPr>
          <p:cNvPr id="27" name="テキスト ボックス 26">
            <a:extLst>
              <a:ext uri="{FF2B5EF4-FFF2-40B4-BE49-F238E27FC236}">
                <a16:creationId xmlns:a16="http://schemas.microsoft.com/office/drawing/2014/main" id="{627B18F9-2D53-4380-A974-2FF1410FA0E7}"/>
              </a:ext>
            </a:extLst>
          </p:cNvPr>
          <p:cNvSpPr txBox="1"/>
          <p:nvPr/>
        </p:nvSpPr>
        <p:spPr>
          <a:xfrm>
            <a:off x="5404866" y="4938560"/>
            <a:ext cx="4551628" cy="646331"/>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二つのカートで一気に乗せられる！</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闘牛のような大きい特売品も乗せられる！</a:t>
            </a:r>
          </a:p>
        </p:txBody>
      </p:sp>
      <p:pic>
        <p:nvPicPr>
          <p:cNvPr id="7" name="図 6">
            <a:extLst>
              <a:ext uri="{FF2B5EF4-FFF2-40B4-BE49-F238E27FC236}">
                <a16:creationId xmlns:a16="http://schemas.microsoft.com/office/drawing/2014/main" id="{DC50C28A-A5C0-45E4-89BF-454D3CF1F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01" y="2415690"/>
            <a:ext cx="2401461" cy="2315134"/>
          </a:xfrm>
          <a:prstGeom prst="rect">
            <a:avLst/>
          </a:prstGeom>
        </p:spPr>
      </p:pic>
      <p:pic>
        <p:nvPicPr>
          <p:cNvPr id="9" name="図 8">
            <a:extLst>
              <a:ext uri="{FF2B5EF4-FFF2-40B4-BE49-F238E27FC236}">
                <a16:creationId xmlns:a16="http://schemas.microsoft.com/office/drawing/2014/main" id="{268DE644-E150-445B-9BD8-ECFE391D8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3016" y="2372928"/>
            <a:ext cx="2254996" cy="2315134"/>
          </a:xfrm>
          <a:prstGeom prst="rect">
            <a:avLst/>
          </a:prstGeom>
        </p:spPr>
      </p:pic>
      <p:pic>
        <p:nvPicPr>
          <p:cNvPr id="12" name="図 11">
            <a:extLst>
              <a:ext uri="{FF2B5EF4-FFF2-40B4-BE49-F238E27FC236}">
                <a16:creationId xmlns:a16="http://schemas.microsoft.com/office/drawing/2014/main" id="{028B2B61-90AF-47CC-B54F-781E1B07C3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520" y="2482610"/>
            <a:ext cx="3010320" cy="2248214"/>
          </a:xfrm>
          <a:prstGeom prst="rect">
            <a:avLst/>
          </a:prstGeom>
        </p:spPr>
      </p:pic>
      <p:sp>
        <p:nvSpPr>
          <p:cNvPr id="29" name="テキスト ボックス 28">
            <a:extLst>
              <a:ext uri="{FF2B5EF4-FFF2-40B4-BE49-F238E27FC236}">
                <a16:creationId xmlns:a16="http://schemas.microsoft.com/office/drawing/2014/main" id="{1DFB670C-A9C7-4676-8BAE-2CECB81EEA1D}"/>
              </a:ext>
            </a:extLst>
          </p:cNvPr>
          <p:cNvSpPr txBox="1"/>
          <p:nvPr/>
        </p:nvSpPr>
        <p:spPr>
          <a:xfrm>
            <a:off x="9527177" y="6488668"/>
            <a:ext cx="757646" cy="369332"/>
          </a:xfrm>
          <a:prstGeom prst="rect">
            <a:avLst/>
          </a:prstGeom>
          <a:noFill/>
        </p:spPr>
        <p:txBody>
          <a:bodyPr wrap="square" rtlCol="0">
            <a:spAutoFit/>
          </a:bodyPr>
          <a:lstStyle/>
          <a:p>
            <a:r>
              <a:rPr kumimoji="1" lang="en-US" altLang="ja-JP" dirty="0"/>
              <a:t>3</a:t>
            </a:r>
          </a:p>
        </p:txBody>
      </p:sp>
    </p:spTree>
    <p:extLst>
      <p:ext uri="{BB962C8B-B14F-4D97-AF65-F5344CB8AC3E}">
        <p14:creationId xmlns:p14="http://schemas.microsoft.com/office/powerpoint/2010/main" val="550841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7434B9B-BCF9-43F4-8E16-861116C1D684}"/>
              </a:ext>
            </a:extLst>
          </p:cNvPr>
          <p:cNvPicPr>
            <a:picLocks noChangeAspect="1"/>
          </p:cNvPicPr>
          <p:nvPr/>
        </p:nvPicPr>
        <p:blipFill rotWithShape="1">
          <a:blip r:embed="rId2"/>
          <a:srcRect l="42565" t="37230" r="18461" b="3253"/>
          <a:stretch/>
        </p:blipFill>
        <p:spPr>
          <a:xfrm>
            <a:off x="243655" y="1886998"/>
            <a:ext cx="4600417" cy="4198367"/>
          </a:xfrm>
          <a:prstGeom prst="rect">
            <a:avLst/>
          </a:prstGeom>
        </p:spPr>
      </p:pic>
      <p:sp>
        <p:nvSpPr>
          <p:cNvPr id="6" name="正方形/長方形 5">
            <a:extLst>
              <a:ext uri="{FF2B5EF4-FFF2-40B4-BE49-F238E27FC236}">
                <a16:creationId xmlns:a16="http://schemas.microsoft.com/office/drawing/2014/main" id="{1189A3C5-36C1-497A-B8BE-786D0DA9AB2B}"/>
              </a:ext>
            </a:extLst>
          </p:cNvPr>
          <p:cNvSpPr/>
          <p:nvPr/>
        </p:nvSpPr>
        <p:spPr>
          <a:xfrm>
            <a:off x="0" y="-2540"/>
            <a:ext cx="9906000" cy="775175"/>
          </a:xfrm>
          <a:prstGeom prst="rect">
            <a:avLst/>
          </a:prstGeom>
          <a:gradFill flip="none" rotWithShape="1">
            <a:gsLst>
              <a:gs pos="0">
                <a:srgbClr val="15D354"/>
              </a:gs>
              <a:gs pos="78000">
                <a:srgbClr val="00C413"/>
              </a:gs>
              <a:gs pos="59000">
                <a:srgbClr val="00C413"/>
              </a:gs>
              <a:gs pos="100000">
                <a:srgbClr val="00C41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7" name="テキスト ボックス 6">
            <a:extLst>
              <a:ext uri="{FF2B5EF4-FFF2-40B4-BE49-F238E27FC236}">
                <a16:creationId xmlns:a16="http://schemas.microsoft.com/office/drawing/2014/main" id="{D40C02C4-EA48-4000-B4CD-6AE18E32588E}"/>
              </a:ext>
            </a:extLst>
          </p:cNvPr>
          <p:cNvSpPr txBox="1"/>
          <p:nvPr/>
        </p:nvSpPr>
        <p:spPr>
          <a:xfrm>
            <a:off x="0" y="-45067"/>
            <a:ext cx="5505450" cy="830997"/>
          </a:xfrm>
          <a:prstGeom prst="rect">
            <a:avLst/>
          </a:prstGeom>
          <a:noFill/>
        </p:spPr>
        <p:txBody>
          <a:bodyPr wrap="square" rtlCol="0">
            <a:spAutoFit/>
          </a:bodyPr>
          <a:lstStyle/>
          <a:p>
            <a:r>
              <a:rPr lang="ja-JP" altLang="en-US" sz="4800" dirty="0">
                <a:solidFill>
                  <a:schemeClr val="bg1"/>
                </a:solidFill>
                <a:latin typeface="HG創英角ﾎﾟｯﾌﾟ体" panose="040B0A09000000000000" pitchFamily="49" charset="-128"/>
                <a:ea typeface="HG創英角ﾎﾟｯﾌﾟ体" panose="040B0A09000000000000" pitchFamily="49" charset="-128"/>
              </a:rPr>
              <a:t>カートアクション</a:t>
            </a:r>
          </a:p>
        </p:txBody>
      </p:sp>
      <p:sp>
        <p:nvSpPr>
          <p:cNvPr id="8" name="テキスト ボックス 7">
            <a:extLst>
              <a:ext uri="{FF2B5EF4-FFF2-40B4-BE49-F238E27FC236}">
                <a16:creationId xmlns:a16="http://schemas.microsoft.com/office/drawing/2014/main" id="{A9F65607-CF33-4081-BD1B-9786DE633751}"/>
              </a:ext>
            </a:extLst>
          </p:cNvPr>
          <p:cNvSpPr txBox="1"/>
          <p:nvPr/>
        </p:nvSpPr>
        <p:spPr>
          <a:xfrm>
            <a:off x="217856" y="772635"/>
            <a:ext cx="9470288" cy="1200329"/>
          </a:xfrm>
          <a:prstGeom prst="rect">
            <a:avLst/>
          </a:prstGeom>
          <a:noFill/>
          <a:effectLst>
            <a:glow rad="177800">
              <a:schemeClr val="tx1">
                <a:alpha val="60000"/>
              </a:schemeClr>
            </a:glow>
          </a:effectLst>
        </p:spPr>
        <p:txBody>
          <a:bodyPr wrap="square" rtlCol="0">
            <a:spAutoFit/>
          </a:bodyPr>
          <a:lstStyle/>
          <a:p>
            <a:pPr algn="ctr"/>
            <a:r>
              <a:rPr lang="ja-JP" altLang="en-US"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特売品はおひとり様一点限りしか買えない</a:t>
            </a:r>
            <a:r>
              <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a:t>
            </a:r>
          </a:p>
          <a:p>
            <a:pPr algn="ctr"/>
            <a:r>
              <a:rPr lang="ja-JP" altLang="en-US"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       だから</a:t>
            </a:r>
            <a:r>
              <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a:t>
            </a:r>
            <a:r>
              <a:rPr lang="ja-JP" altLang="en-US"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                  </a:t>
            </a:r>
            <a:endPar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9" name="テキスト ボックス 8">
            <a:extLst>
              <a:ext uri="{FF2B5EF4-FFF2-40B4-BE49-F238E27FC236}">
                <a16:creationId xmlns:a16="http://schemas.microsoft.com/office/drawing/2014/main" id="{DB216105-2B2C-4E36-AD67-1C069B930B15}"/>
              </a:ext>
            </a:extLst>
          </p:cNvPr>
          <p:cNvSpPr txBox="1"/>
          <p:nvPr/>
        </p:nvSpPr>
        <p:spPr>
          <a:xfrm>
            <a:off x="5137951" y="1972964"/>
            <a:ext cx="4256314" cy="1200329"/>
          </a:xfrm>
          <a:prstGeom prst="rect">
            <a:avLst/>
          </a:prstGeom>
          <a:noFill/>
        </p:spPr>
        <p:txBody>
          <a:bodyPr wrap="square" rtlCol="0">
            <a:spAutoFit/>
          </a:bodyPr>
          <a:lstStyle/>
          <a:p>
            <a:r>
              <a:rPr kumimoji="1" lang="ja-JP" altLang="en-US" sz="2400" dirty="0">
                <a:latin typeface="HGS創英角ﾎﾟｯﾌﾟ体" panose="040B0A00000000000000" pitchFamily="50" charset="-128"/>
                <a:ea typeface="HGS創英角ﾎﾟｯﾌﾟ体" panose="040B0A00000000000000" pitchFamily="50" charset="-128"/>
              </a:rPr>
              <a:t>他の客をカートに乗せて</a:t>
            </a:r>
            <a:endParaRPr kumimoji="1" lang="en-US" altLang="ja-JP" sz="2400" dirty="0">
              <a:latin typeface="HGS創英角ﾎﾟｯﾌﾟ体" panose="040B0A00000000000000" pitchFamily="50" charset="-128"/>
              <a:ea typeface="HGS創英角ﾎﾟｯﾌﾟ体" panose="040B0A00000000000000" pitchFamily="50" charset="-128"/>
            </a:endParaRPr>
          </a:p>
          <a:p>
            <a:r>
              <a:rPr kumimoji="1" lang="ja-JP" altLang="en-US" sz="2400" dirty="0">
                <a:latin typeface="HGS創英角ﾎﾟｯﾌﾟ体" panose="040B0A00000000000000" pitchFamily="50" charset="-128"/>
                <a:ea typeface="HGS創英角ﾎﾟｯﾌﾟ体" panose="040B0A00000000000000" pitchFamily="50" charset="-128"/>
              </a:rPr>
              <a:t>お一人様一点限りの特売品をたくさん買ってしまおう！</a:t>
            </a:r>
            <a:endParaRPr kumimoji="1" lang="en-US" altLang="ja-JP" sz="2400" dirty="0">
              <a:latin typeface="HGS創英角ﾎﾟｯﾌﾟ体" panose="040B0A00000000000000" pitchFamily="50" charset="-128"/>
              <a:ea typeface="HGS創英角ﾎﾟｯﾌﾟ体" panose="040B0A00000000000000" pitchFamily="50" charset="-128"/>
            </a:endParaRPr>
          </a:p>
        </p:txBody>
      </p:sp>
      <p:sp>
        <p:nvSpPr>
          <p:cNvPr id="10" name="矢印: 右 9">
            <a:extLst>
              <a:ext uri="{FF2B5EF4-FFF2-40B4-BE49-F238E27FC236}">
                <a16:creationId xmlns:a16="http://schemas.microsoft.com/office/drawing/2014/main" id="{5516A6AD-7767-49CD-9529-0AEB33A90A79}"/>
              </a:ext>
            </a:extLst>
          </p:cNvPr>
          <p:cNvSpPr/>
          <p:nvPr/>
        </p:nvSpPr>
        <p:spPr>
          <a:xfrm rot="10800000">
            <a:off x="3317964" y="4885036"/>
            <a:ext cx="1267097" cy="5592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3FE5C479-F24F-4B4F-9F34-C1BE8067E504}"/>
              </a:ext>
            </a:extLst>
          </p:cNvPr>
          <p:cNvSpPr/>
          <p:nvPr/>
        </p:nvSpPr>
        <p:spPr>
          <a:xfrm rot="9505106">
            <a:off x="4150837" y="4124133"/>
            <a:ext cx="1267097" cy="5592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7F2B644A-0A6B-49C2-AB54-7808FE576A92}"/>
              </a:ext>
            </a:extLst>
          </p:cNvPr>
          <p:cNvSpPr/>
          <p:nvPr/>
        </p:nvSpPr>
        <p:spPr>
          <a:xfrm rot="13072092">
            <a:off x="4278940" y="3183863"/>
            <a:ext cx="1267097" cy="5592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5783131B-49FC-4FB0-A275-320317D065F1}"/>
              </a:ext>
            </a:extLst>
          </p:cNvPr>
          <p:cNvSpPr/>
          <p:nvPr/>
        </p:nvSpPr>
        <p:spPr>
          <a:xfrm rot="10800000">
            <a:off x="2684415" y="2067534"/>
            <a:ext cx="1267097" cy="5592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267D2FBE-4144-48CD-8315-80936B6F4852}"/>
              </a:ext>
            </a:extLst>
          </p:cNvPr>
          <p:cNvSpPr txBox="1"/>
          <p:nvPr/>
        </p:nvSpPr>
        <p:spPr>
          <a:xfrm>
            <a:off x="3688137" y="1968704"/>
            <a:ext cx="1181733" cy="646331"/>
          </a:xfrm>
          <a:prstGeom prst="rect">
            <a:avLst/>
          </a:prstGeom>
          <a:noFill/>
          <a:effectLst>
            <a:glow rad="177800">
              <a:schemeClr val="tx1">
                <a:alpha val="60000"/>
              </a:schemeClr>
            </a:glow>
          </a:effectLst>
        </p:spPr>
        <p:txBody>
          <a:bodyPr wrap="square" rtlCol="0">
            <a:spAutoFit/>
          </a:bodyPr>
          <a:lstStyle/>
          <a:p>
            <a:pPr algn="ctr"/>
            <a:r>
              <a:rPr lang="ja-JP" altLang="en-US"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客</a:t>
            </a:r>
            <a:endPar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15" name="テキスト ボックス 14">
            <a:extLst>
              <a:ext uri="{FF2B5EF4-FFF2-40B4-BE49-F238E27FC236}">
                <a16:creationId xmlns:a16="http://schemas.microsoft.com/office/drawing/2014/main" id="{0E01E00D-3327-4878-9643-F096E99655CB}"/>
              </a:ext>
            </a:extLst>
          </p:cNvPr>
          <p:cNvSpPr txBox="1"/>
          <p:nvPr/>
        </p:nvSpPr>
        <p:spPr>
          <a:xfrm>
            <a:off x="5042122" y="3652381"/>
            <a:ext cx="2223986" cy="646331"/>
          </a:xfrm>
          <a:prstGeom prst="rect">
            <a:avLst/>
          </a:prstGeom>
          <a:noFill/>
          <a:effectLst>
            <a:glow rad="177800">
              <a:schemeClr val="tx1">
                <a:alpha val="60000"/>
              </a:schemeClr>
            </a:glow>
          </a:effectLst>
        </p:spPr>
        <p:txBody>
          <a:bodyPr wrap="square" rtlCol="0">
            <a:spAutoFit/>
          </a:bodyPr>
          <a:lstStyle/>
          <a:p>
            <a:pPr algn="ctr"/>
            <a:r>
              <a:rPr lang="ja-JP" altLang="en-US"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特売品</a:t>
            </a:r>
            <a:endPar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16" name="テキスト ボックス 15">
            <a:extLst>
              <a:ext uri="{FF2B5EF4-FFF2-40B4-BE49-F238E27FC236}">
                <a16:creationId xmlns:a16="http://schemas.microsoft.com/office/drawing/2014/main" id="{1D5BABC4-F68A-40EB-8DB4-1C9493F91BC5}"/>
              </a:ext>
            </a:extLst>
          </p:cNvPr>
          <p:cNvSpPr txBox="1"/>
          <p:nvPr/>
        </p:nvSpPr>
        <p:spPr>
          <a:xfrm>
            <a:off x="3834845" y="4753449"/>
            <a:ext cx="2223986" cy="646331"/>
          </a:xfrm>
          <a:prstGeom prst="rect">
            <a:avLst/>
          </a:prstGeom>
          <a:noFill/>
          <a:effectLst>
            <a:glow rad="177800">
              <a:schemeClr val="tx1">
                <a:alpha val="60000"/>
              </a:schemeClr>
            </a:glow>
          </a:effectLst>
        </p:spPr>
        <p:txBody>
          <a:bodyPr wrap="square" rtlCol="0">
            <a:spAutoFit/>
          </a:bodyPr>
          <a:lstStyle/>
          <a:p>
            <a:pPr algn="ctr"/>
            <a:r>
              <a:rPr lang="ja-JP" altLang="en-US"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客</a:t>
            </a:r>
            <a:endPar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17" name="テキスト ボックス 16">
            <a:extLst>
              <a:ext uri="{FF2B5EF4-FFF2-40B4-BE49-F238E27FC236}">
                <a16:creationId xmlns:a16="http://schemas.microsoft.com/office/drawing/2014/main" id="{BF5C6FA6-427F-48BC-A4B4-A49FDEAA9F0B}"/>
              </a:ext>
            </a:extLst>
          </p:cNvPr>
          <p:cNvSpPr txBox="1"/>
          <p:nvPr/>
        </p:nvSpPr>
        <p:spPr>
          <a:xfrm>
            <a:off x="5574340" y="4675874"/>
            <a:ext cx="4256314" cy="1200329"/>
          </a:xfrm>
          <a:prstGeom prst="rect">
            <a:avLst/>
          </a:prstGeom>
          <a:noFill/>
        </p:spPr>
        <p:txBody>
          <a:bodyPr wrap="square" rtlCol="0">
            <a:spAutoFit/>
          </a:bodyPr>
          <a:lstStyle/>
          <a:p>
            <a:r>
              <a:rPr kumimoji="1" lang="ja-JP" altLang="en-US" sz="2400" dirty="0">
                <a:latin typeface="HGS創英角ﾎﾟｯﾌﾟ体" panose="040B0A00000000000000" pitchFamily="50" charset="-128"/>
                <a:ea typeface="HGS創英角ﾎﾟｯﾌﾟ体" panose="040B0A00000000000000" pitchFamily="50" charset="-128"/>
              </a:rPr>
              <a:t>今は自分＋客２人なので</a:t>
            </a:r>
            <a:endParaRPr kumimoji="1" lang="en-US" altLang="ja-JP" sz="2400" dirty="0">
              <a:latin typeface="HGS創英角ﾎﾟｯﾌﾟ体" panose="040B0A00000000000000" pitchFamily="50" charset="-128"/>
              <a:ea typeface="HGS創英角ﾎﾟｯﾌﾟ体" panose="040B0A00000000000000" pitchFamily="50" charset="-128"/>
            </a:endParaRPr>
          </a:p>
          <a:p>
            <a:r>
              <a:rPr kumimoji="1" lang="ja-JP" altLang="en-US" sz="2400" dirty="0">
                <a:latin typeface="HGS創英角ﾎﾟｯﾌﾟ体" panose="040B0A00000000000000" pitchFamily="50" charset="-128"/>
                <a:ea typeface="HGS創英角ﾎﾟｯﾌﾟ体" panose="040B0A00000000000000" pitchFamily="50" charset="-128"/>
              </a:rPr>
              <a:t>お一人様一点限りの特売品が</a:t>
            </a:r>
            <a:endParaRPr kumimoji="1" lang="en-US" altLang="ja-JP" sz="2400" dirty="0">
              <a:latin typeface="HGS創英角ﾎﾟｯﾌﾟ体" panose="040B0A00000000000000" pitchFamily="50" charset="-128"/>
              <a:ea typeface="HGS創英角ﾎﾟｯﾌﾟ体" panose="040B0A00000000000000" pitchFamily="50" charset="-128"/>
            </a:endParaRPr>
          </a:p>
          <a:p>
            <a:r>
              <a:rPr kumimoji="1" lang="ja-JP" altLang="en-US" sz="2400" dirty="0">
                <a:latin typeface="HGS創英角ﾎﾟｯﾌﾟ体" panose="040B0A00000000000000" pitchFamily="50" charset="-128"/>
                <a:ea typeface="HGS創英角ﾎﾟｯﾌﾟ体" panose="040B0A00000000000000" pitchFamily="50" charset="-128"/>
              </a:rPr>
              <a:t>３つ買えるぞ！</a:t>
            </a:r>
            <a:endParaRPr kumimoji="1" lang="en-US" altLang="ja-JP" sz="2400" dirty="0">
              <a:latin typeface="HGS創英角ﾎﾟｯﾌﾟ体" panose="040B0A00000000000000" pitchFamily="50" charset="-128"/>
              <a:ea typeface="HGS創英角ﾎﾟｯﾌﾟ体" panose="040B0A00000000000000" pitchFamily="50" charset="-128"/>
            </a:endParaRPr>
          </a:p>
        </p:txBody>
      </p:sp>
      <p:sp>
        <p:nvSpPr>
          <p:cNvPr id="18" name="テキスト ボックス 17">
            <a:extLst>
              <a:ext uri="{FF2B5EF4-FFF2-40B4-BE49-F238E27FC236}">
                <a16:creationId xmlns:a16="http://schemas.microsoft.com/office/drawing/2014/main" id="{4F198339-49B8-4055-A375-8221F819A154}"/>
              </a:ext>
            </a:extLst>
          </p:cNvPr>
          <p:cNvSpPr txBox="1"/>
          <p:nvPr/>
        </p:nvSpPr>
        <p:spPr>
          <a:xfrm>
            <a:off x="9527177" y="6488668"/>
            <a:ext cx="757646" cy="369332"/>
          </a:xfrm>
          <a:prstGeom prst="rect">
            <a:avLst/>
          </a:prstGeom>
          <a:noFill/>
        </p:spPr>
        <p:txBody>
          <a:bodyPr wrap="square" rtlCol="0">
            <a:spAutoFit/>
          </a:bodyPr>
          <a:lstStyle/>
          <a:p>
            <a:r>
              <a:rPr kumimoji="1" lang="en-US" altLang="ja-JP" dirty="0"/>
              <a:t>4</a:t>
            </a:r>
          </a:p>
        </p:txBody>
      </p:sp>
    </p:spTree>
    <p:extLst>
      <p:ext uri="{BB962C8B-B14F-4D97-AF65-F5344CB8AC3E}">
        <p14:creationId xmlns:p14="http://schemas.microsoft.com/office/powerpoint/2010/main" val="3928312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639D9180-C7BF-4A54-A40A-837A41EBBC24}"/>
              </a:ext>
            </a:extLst>
          </p:cNvPr>
          <p:cNvPicPr>
            <a:picLocks noChangeAspect="1"/>
          </p:cNvPicPr>
          <p:nvPr/>
        </p:nvPicPr>
        <p:blipFill rotWithShape="1">
          <a:blip r:embed="rId2"/>
          <a:srcRect l="816" t="16657" r="1153" b="4738"/>
          <a:stretch/>
        </p:blipFill>
        <p:spPr>
          <a:xfrm>
            <a:off x="1361672" y="2018066"/>
            <a:ext cx="7572758" cy="4142340"/>
          </a:xfrm>
          <a:prstGeom prst="rect">
            <a:avLst/>
          </a:prstGeom>
        </p:spPr>
      </p:pic>
      <p:sp>
        <p:nvSpPr>
          <p:cNvPr id="20" name="正方形/長方形 19">
            <a:extLst>
              <a:ext uri="{FF2B5EF4-FFF2-40B4-BE49-F238E27FC236}">
                <a16:creationId xmlns:a16="http://schemas.microsoft.com/office/drawing/2014/main" id="{B4B5D35D-83D9-4DF6-86F2-C7FD93DDFF49}"/>
              </a:ext>
            </a:extLst>
          </p:cNvPr>
          <p:cNvSpPr/>
          <p:nvPr/>
        </p:nvSpPr>
        <p:spPr>
          <a:xfrm>
            <a:off x="66340" y="2695174"/>
            <a:ext cx="3771900" cy="1953026"/>
          </a:xfrm>
          <a:prstGeom prst="rect">
            <a:avLst/>
          </a:prstGeom>
          <a:solidFill>
            <a:schemeClr val="bg1"/>
          </a:solid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4724B9E0-DE8F-4C91-91FC-51AA9CA0EEC7}"/>
              </a:ext>
            </a:extLst>
          </p:cNvPr>
          <p:cNvSpPr/>
          <p:nvPr/>
        </p:nvSpPr>
        <p:spPr>
          <a:xfrm>
            <a:off x="0" y="828456"/>
            <a:ext cx="3771900" cy="1100709"/>
          </a:xfrm>
          <a:prstGeom prst="rect">
            <a:avLst/>
          </a:prstGeom>
          <a:solidFill>
            <a:schemeClr val="bg1"/>
          </a:solidFill>
          <a:ln w="730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5AA7A051-5B66-4D11-81DD-22191B23A594}"/>
              </a:ext>
            </a:extLst>
          </p:cNvPr>
          <p:cNvSpPr/>
          <p:nvPr/>
        </p:nvSpPr>
        <p:spPr>
          <a:xfrm>
            <a:off x="0" y="-2540"/>
            <a:ext cx="9906000" cy="775175"/>
          </a:xfrm>
          <a:prstGeom prst="rect">
            <a:avLst/>
          </a:prstGeom>
          <a:gradFill flip="none" rotWithShape="1">
            <a:gsLst>
              <a:gs pos="0">
                <a:srgbClr val="15D354"/>
              </a:gs>
              <a:gs pos="78000">
                <a:srgbClr val="00C413"/>
              </a:gs>
              <a:gs pos="59000">
                <a:srgbClr val="00C413"/>
              </a:gs>
              <a:gs pos="100000">
                <a:srgbClr val="00C41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3" name="テキスト ボックス 2">
            <a:extLst>
              <a:ext uri="{FF2B5EF4-FFF2-40B4-BE49-F238E27FC236}">
                <a16:creationId xmlns:a16="http://schemas.microsoft.com/office/drawing/2014/main" id="{AE114F10-BD77-4A3B-A46E-3B157996AEBF}"/>
              </a:ext>
            </a:extLst>
          </p:cNvPr>
          <p:cNvSpPr txBox="1"/>
          <p:nvPr/>
        </p:nvSpPr>
        <p:spPr>
          <a:xfrm>
            <a:off x="0" y="-45067"/>
            <a:ext cx="7086600" cy="830997"/>
          </a:xfrm>
          <a:prstGeom prst="rect">
            <a:avLst/>
          </a:prstGeom>
          <a:noFill/>
        </p:spPr>
        <p:txBody>
          <a:bodyPr wrap="square" rtlCol="0">
            <a:spAutoFit/>
          </a:bodyPr>
          <a:lstStyle/>
          <a:p>
            <a:r>
              <a:rPr lang="ja-JP" altLang="en-US" sz="4800" dirty="0">
                <a:solidFill>
                  <a:schemeClr val="bg1"/>
                </a:solidFill>
                <a:latin typeface="HG創英角ﾎﾟｯﾌﾟ体" panose="040B0A09000000000000" pitchFamily="49" charset="-128"/>
                <a:ea typeface="HG創英角ﾎﾟｯﾌﾟ体" panose="040B0A09000000000000" pitchFamily="49" charset="-128"/>
              </a:rPr>
              <a:t>ゲームサンプル画面</a:t>
            </a:r>
          </a:p>
        </p:txBody>
      </p:sp>
      <p:sp>
        <p:nvSpPr>
          <p:cNvPr id="6" name="テキスト ボックス 5">
            <a:extLst>
              <a:ext uri="{FF2B5EF4-FFF2-40B4-BE49-F238E27FC236}">
                <a16:creationId xmlns:a16="http://schemas.microsoft.com/office/drawing/2014/main" id="{CC4404EA-05ED-4A87-9A66-4FD02080FC49}"/>
              </a:ext>
            </a:extLst>
          </p:cNvPr>
          <p:cNvSpPr txBox="1"/>
          <p:nvPr/>
        </p:nvSpPr>
        <p:spPr>
          <a:xfrm>
            <a:off x="66340" y="756908"/>
            <a:ext cx="2988918" cy="646331"/>
          </a:xfrm>
          <a:prstGeom prst="rect">
            <a:avLst/>
          </a:prstGeom>
          <a:noFill/>
          <a:effectLst>
            <a:glow rad="177800">
              <a:schemeClr val="tx1">
                <a:alpha val="60000"/>
              </a:schemeClr>
            </a:glow>
          </a:effectLst>
        </p:spPr>
        <p:txBody>
          <a:bodyPr wrap="square" rtlCol="0">
            <a:spAutoFit/>
          </a:bodyPr>
          <a:lstStyle/>
          <a:p>
            <a:pPr algn="ctr"/>
            <a:r>
              <a:rPr lang="ja-JP" altLang="en-US"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お得ポイント</a:t>
            </a:r>
            <a:endPar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7" name="テキスト ボックス 6">
            <a:extLst>
              <a:ext uri="{FF2B5EF4-FFF2-40B4-BE49-F238E27FC236}">
                <a16:creationId xmlns:a16="http://schemas.microsoft.com/office/drawing/2014/main" id="{32D60EC7-B553-4FC6-9C90-D0F88B6BF210}"/>
              </a:ext>
            </a:extLst>
          </p:cNvPr>
          <p:cNvSpPr txBox="1"/>
          <p:nvPr/>
        </p:nvSpPr>
        <p:spPr>
          <a:xfrm>
            <a:off x="676729" y="2598925"/>
            <a:ext cx="2378529" cy="646331"/>
          </a:xfrm>
          <a:prstGeom prst="rect">
            <a:avLst/>
          </a:prstGeom>
          <a:noFill/>
          <a:effectLst>
            <a:glow rad="177800">
              <a:schemeClr val="tx1">
                <a:alpha val="60000"/>
              </a:schemeClr>
            </a:glow>
          </a:effectLst>
        </p:spPr>
        <p:txBody>
          <a:bodyPr wrap="square" rtlCol="0">
            <a:spAutoFit/>
          </a:bodyPr>
          <a:lstStyle/>
          <a:p>
            <a:pPr algn="ctr"/>
            <a:r>
              <a:rPr lang="ja-JP" altLang="en-US"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タイマー</a:t>
            </a:r>
            <a:endPar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8" name="テキスト ボックス 7">
            <a:extLst>
              <a:ext uri="{FF2B5EF4-FFF2-40B4-BE49-F238E27FC236}">
                <a16:creationId xmlns:a16="http://schemas.microsoft.com/office/drawing/2014/main" id="{138D6554-6C53-4AEA-83D1-5946AEFEEAB3}"/>
              </a:ext>
            </a:extLst>
          </p:cNvPr>
          <p:cNvSpPr txBox="1"/>
          <p:nvPr/>
        </p:nvSpPr>
        <p:spPr>
          <a:xfrm>
            <a:off x="6744546" y="667898"/>
            <a:ext cx="2652486" cy="646331"/>
          </a:xfrm>
          <a:prstGeom prst="rect">
            <a:avLst/>
          </a:prstGeom>
          <a:noFill/>
          <a:effectLst>
            <a:glow rad="177800">
              <a:schemeClr val="tx1">
                <a:alpha val="60000"/>
              </a:schemeClr>
            </a:glow>
          </a:effectLst>
        </p:spPr>
        <p:txBody>
          <a:bodyPr wrap="square" rtlCol="0">
            <a:spAutoFit/>
          </a:bodyPr>
          <a:lstStyle/>
          <a:p>
            <a:pPr algn="ctr"/>
            <a:r>
              <a:rPr lang="ja-JP" altLang="en-US"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ミニマップ</a:t>
            </a:r>
            <a:endPar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9" name="テキスト ボックス 8">
            <a:extLst>
              <a:ext uri="{FF2B5EF4-FFF2-40B4-BE49-F238E27FC236}">
                <a16:creationId xmlns:a16="http://schemas.microsoft.com/office/drawing/2014/main" id="{768B6E85-BD3B-43DE-A2C5-69EDDC85E055}"/>
              </a:ext>
            </a:extLst>
          </p:cNvPr>
          <p:cNvSpPr txBox="1"/>
          <p:nvPr/>
        </p:nvSpPr>
        <p:spPr>
          <a:xfrm>
            <a:off x="5226567" y="5988819"/>
            <a:ext cx="2695242" cy="646331"/>
          </a:xfrm>
          <a:prstGeom prst="rect">
            <a:avLst/>
          </a:prstGeom>
          <a:noFill/>
          <a:effectLst>
            <a:glow rad="177800">
              <a:schemeClr val="tx1">
                <a:alpha val="60000"/>
              </a:schemeClr>
            </a:glow>
          </a:effectLst>
        </p:spPr>
        <p:txBody>
          <a:bodyPr wrap="square" rtlCol="0">
            <a:spAutoFit/>
          </a:bodyPr>
          <a:lstStyle/>
          <a:p>
            <a:pPr algn="ctr"/>
            <a:r>
              <a:rPr lang="ja-JP" altLang="en-US"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プレイヤー</a:t>
            </a:r>
            <a:endPar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10" name="テキスト ボックス 9">
            <a:extLst>
              <a:ext uri="{FF2B5EF4-FFF2-40B4-BE49-F238E27FC236}">
                <a16:creationId xmlns:a16="http://schemas.microsoft.com/office/drawing/2014/main" id="{2997A085-C1C7-4827-B969-70357A488197}"/>
              </a:ext>
            </a:extLst>
          </p:cNvPr>
          <p:cNvSpPr txBox="1"/>
          <p:nvPr/>
        </p:nvSpPr>
        <p:spPr>
          <a:xfrm>
            <a:off x="9527177" y="6488668"/>
            <a:ext cx="757646" cy="369332"/>
          </a:xfrm>
          <a:prstGeom prst="rect">
            <a:avLst/>
          </a:prstGeom>
          <a:noFill/>
        </p:spPr>
        <p:txBody>
          <a:bodyPr wrap="square" rtlCol="0">
            <a:spAutoFit/>
          </a:bodyPr>
          <a:lstStyle/>
          <a:p>
            <a:r>
              <a:rPr kumimoji="1" lang="en-US" altLang="ja-JP" dirty="0"/>
              <a:t>5</a:t>
            </a:r>
          </a:p>
        </p:txBody>
      </p:sp>
      <p:sp>
        <p:nvSpPr>
          <p:cNvPr id="12" name="正方形/長方形 11">
            <a:extLst>
              <a:ext uri="{FF2B5EF4-FFF2-40B4-BE49-F238E27FC236}">
                <a16:creationId xmlns:a16="http://schemas.microsoft.com/office/drawing/2014/main" id="{E465C12B-2C03-4E37-A24B-2AD9D700BB7C}"/>
              </a:ext>
            </a:extLst>
          </p:cNvPr>
          <p:cNvSpPr/>
          <p:nvPr/>
        </p:nvSpPr>
        <p:spPr>
          <a:xfrm>
            <a:off x="4535685" y="2030766"/>
            <a:ext cx="91440" cy="32101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C2031EC-A5CA-43D4-959F-8BF3EA8E26FF}"/>
              </a:ext>
            </a:extLst>
          </p:cNvPr>
          <p:cNvSpPr/>
          <p:nvPr/>
        </p:nvSpPr>
        <p:spPr>
          <a:xfrm>
            <a:off x="5148051" y="2010165"/>
            <a:ext cx="91440" cy="35964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305CE5D1-47BC-4E63-B813-F5C56D0BEDC2}"/>
              </a:ext>
            </a:extLst>
          </p:cNvPr>
          <p:cNvSpPr/>
          <p:nvPr/>
        </p:nvSpPr>
        <p:spPr>
          <a:xfrm>
            <a:off x="5954530" y="2022909"/>
            <a:ext cx="91440" cy="36933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83B4DBB4-165A-4EB0-9DD1-8E0C52E4BDD1}"/>
              </a:ext>
            </a:extLst>
          </p:cNvPr>
          <p:cNvSpPr txBox="1"/>
          <p:nvPr/>
        </p:nvSpPr>
        <p:spPr>
          <a:xfrm>
            <a:off x="-2" y="1314230"/>
            <a:ext cx="4012442" cy="646331"/>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特売品をゲットしたときに手に入る</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お得なポイント！（スコア）</a:t>
            </a:r>
          </a:p>
        </p:txBody>
      </p:sp>
      <p:sp>
        <p:nvSpPr>
          <p:cNvPr id="22" name="テキスト ボックス 21">
            <a:extLst>
              <a:ext uri="{FF2B5EF4-FFF2-40B4-BE49-F238E27FC236}">
                <a16:creationId xmlns:a16="http://schemas.microsoft.com/office/drawing/2014/main" id="{E5BC10FA-A06F-4D1D-AB5A-2BF6AD2BAEBC}"/>
              </a:ext>
            </a:extLst>
          </p:cNvPr>
          <p:cNvSpPr txBox="1"/>
          <p:nvPr/>
        </p:nvSpPr>
        <p:spPr>
          <a:xfrm>
            <a:off x="50798" y="3174518"/>
            <a:ext cx="4012442" cy="1200329"/>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カートのアイコンが月のマークに</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ついたらゲーム終了！</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赤いアイコンにつくと特売品が出現するタイムセールが始まる！</a:t>
            </a:r>
            <a:endParaRPr kumimoji="1" lang="en-US" altLang="ja-JP" dirty="0">
              <a:latin typeface="HGS創英角ﾎﾟｯﾌﾟ体" panose="040B0A00000000000000" pitchFamily="50" charset="-128"/>
              <a:ea typeface="HGS創英角ﾎﾟｯﾌﾟ体" panose="040B0A00000000000000" pitchFamily="50" charset="-128"/>
            </a:endParaRPr>
          </a:p>
        </p:txBody>
      </p:sp>
      <p:cxnSp>
        <p:nvCxnSpPr>
          <p:cNvPr id="24" name="直線コネクタ 23">
            <a:extLst>
              <a:ext uri="{FF2B5EF4-FFF2-40B4-BE49-F238E27FC236}">
                <a16:creationId xmlns:a16="http://schemas.microsoft.com/office/drawing/2014/main" id="{DF57E5A3-C757-48D1-B918-47805AF43F23}"/>
              </a:ext>
            </a:extLst>
          </p:cNvPr>
          <p:cNvCxnSpPr/>
          <p:nvPr/>
        </p:nvCxnSpPr>
        <p:spPr>
          <a:xfrm>
            <a:off x="381000" y="1944834"/>
            <a:ext cx="0" cy="275596"/>
          </a:xfrm>
          <a:prstGeom prst="line">
            <a:avLst/>
          </a:prstGeom>
          <a:ln w="1206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43F6147-B43A-486E-880C-6573E70E4158}"/>
              </a:ext>
            </a:extLst>
          </p:cNvPr>
          <p:cNvCxnSpPr/>
          <p:nvPr/>
        </p:nvCxnSpPr>
        <p:spPr>
          <a:xfrm>
            <a:off x="355600" y="2169475"/>
            <a:ext cx="967972" cy="0"/>
          </a:xfrm>
          <a:prstGeom prst="straightConnector1">
            <a:avLst/>
          </a:prstGeom>
          <a:ln w="920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B0A130CF-4392-4909-B703-1C7AA4097BC3}"/>
              </a:ext>
            </a:extLst>
          </p:cNvPr>
          <p:cNvCxnSpPr>
            <a:cxnSpLocks/>
          </p:cNvCxnSpPr>
          <p:nvPr/>
        </p:nvCxnSpPr>
        <p:spPr>
          <a:xfrm flipH="1" flipV="1">
            <a:off x="4101340" y="2478661"/>
            <a:ext cx="9405" cy="887252"/>
          </a:xfrm>
          <a:prstGeom prst="straightConnector1">
            <a:avLst/>
          </a:prstGeom>
          <a:ln w="920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5975B1D-4F20-4160-AFDA-5C9A01447AF7}"/>
              </a:ext>
            </a:extLst>
          </p:cNvPr>
          <p:cNvCxnSpPr>
            <a:cxnSpLocks/>
          </p:cNvCxnSpPr>
          <p:nvPr/>
        </p:nvCxnSpPr>
        <p:spPr>
          <a:xfrm flipH="1">
            <a:off x="3834643" y="3302412"/>
            <a:ext cx="291340" cy="0"/>
          </a:xfrm>
          <a:prstGeom prst="line">
            <a:avLst/>
          </a:prstGeom>
          <a:ln w="12065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CE2A810F-CD27-4FBF-81A5-1588EB1C3F21}"/>
              </a:ext>
            </a:extLst>
          </p:cNvPr>
          <p:cNvSpPr/>
          <p:nvPr/>
        </p:nvSpPr>
        <p:spPr>
          <a:xfrm>
            <a:off x="3543300" y="1929166"/>
            <a:ext cx="3162285" cy="541594"/>
          </a:xfrm>
          <a:prstGeom prst="rect">
            <a:avLst/>
          </a:prstGeom>
          <a:noFill/>
          <a:ln w="920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5F5D36DB-A845-46DE-A4A0-51AAD7FCF8A9}"/>
              </a:ext>
            </a:extLst>
          </p:cNvPr>
          <p:cNvSpPr/>
          <p:nvPr/>
        </p:nvSpPr>
        <p:spPr>
          <a:xfrm>
            <a:off x="6134102" y="763875"/>
            <a:ext cx="3771897" cy="1103025"/>
          </a:xfrm>
          <a:prstGeom prst="rect">
            <a:avLst/>
          </a:prstGeom>
          <a:noFill/>
          <a:ln w="730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BE98B947-FF83-452C-A1EA-C45DD6193762}"/>
              </a:ext>
            </a:extLst>
          </p:cNvPr>
          <p:cNvSpPr txBox="1"/>
          <p:nvPr/>
        </p:nvSpPr>
        <p:spPr>
          <a:xfrm>
            <a:off x="6134102" y="1207252"/>
            <a:ext cx="4012442" cy="646331"/>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マップにはほかの客や</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特売品の出現しそうな場所がわかる</a:t>
            </a:r>
            <a:endParaRPr kumimoji="1" lang="en-US" altLang="ja-JP" dirty="0">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3873433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D61E99E-7D5C-4802-856E-93A6489B9B2C}"/>
              </a:ext>
            </a:extLst>
          </p:cNvPr>
          <p:cNvSpPr/>
          <p:nvPr/>
        </p:nvSpPr>
        <p:spPr>
          <a:xfrm>
            <a:off x="0" y="-2540"/>
            <a:ext cx="9906000" cy="775175"/>
          </a:xfrm>
          <a:prstGeom prst="rect">
            <a:avLst/>
          </a:prstGeom>
          <a:gradFill flip="none" rotWithShape="1">
            <a:gsLst>
              <a:gs pos="0">
                <a:srgbClr val="15D354"/>
              </a:gs>
              <a:gs pos="78000">
                <a:srgbClr val="00C413"/>
              </a:gs>
              <a:gs pos="59000">
                <a:srgbClr val="00C413"/>
              </a:gs>
              <a:gs pos="100000">
                <a:srgbClr val="00C41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4" name="テキスト ボックス 3">
            <a:extLst>
              <a:ext uri="{FF2B5EF4-FFF2-40B4-BE49-F238E27FC236}">
                <a16:creationId xmlns:a16="http://schemas.microsoft.com/office/drawing/2014/main" id="{2329AB87-0BB8-4E5D-BAAF-656BEDC246CF}"/>
              </a:ext>
            </a:extLst>
          </p:cNvPr>
          <p:cNvSpPr txBox="1"/>
          <p:nvPr/>
        </p:nvSpPr>
        <p:spPr>
          <a:xfrm>
            <a:off x="-1" y="-45067"/>
            <a:ext cx="6444343" cy="830997"/>
          </a:xfrm>
          <a:prstGeom prst="rect">
            <a:avLst/>
          </a:prstGeom>
          <a:noFill/>
        </p:spPr>
        <p:txBody>
          <a:bodyPr wrap="square" rtlCol="0">
            <a:spAutoFit/>
          </a:bodyPr>
          <a:lstStyle/>
          <a:p>
            <a:r>
              <a:rPr lang="ja-JP" altLang="en-US" sz="4800" dirty="0">
                <a:solidFill>
                  <a:schemeClr val="bg1"/>
                </a:solidFill>
                <a:latin typeface="HG創英角ﾎﾟｯﾌﾟ体" panose="040B0A09000000000000" pitchFamily="49" charset="-128"/>
                <a:ea typeface="HG創英角ﾎﾟｯﾌﾟ体" panose="040B0A09000000000000" pitchFamily="49" charset="-128"/>
              </a:rPr>
              <a:t>カートのアクション２</a:t>
            </a:r>
          </a:p>
        </p:txBody>
      </p:sp>
      <p:sp>
        <p:nvSpPr>
          <p:cNvPr id="23" name="テキスト ボックス 22">
            <a:extLst>
              <a:ext uri="{FF2B5EF4-FFF2-40B4-BE49-F238E27FC236}">
                <a16:creationId xmlns:a16="http://schemas.microsoft.com/office/drawing/2014/main" id="{69E2557C-9399-4653-8B77-A42DFFF436D3}"/>
              </a:ext>
            </a:extLst>
          </p:cNvPr>
          <p:cNvSpPr txBox="1"/>
          <p:nvPr/>
        </p:nvSpPr>
        <p:spPr>
          <a:xfrm>
            <a:off x="-1174525" y="750094"/>
            <a:ext cx="9470288" cy="646331"/>
          </a:xfrm>
          <a:prstGeom prst="rect">
            <a:avLst/>
          </a:prstGeom>
          <a:noFill/>
          <a:effectLst>
            <a:glow rad="177800">
              <a:schemeClr val="tx1">
                <a:alpha val="60000"/>
              </a:schemeClr>
            </a:glow>
          </a:effectLst>
        </p:spPr>
        <p:txBody>
          <a:bodyPr wrap="square" rtlCol="0">
            <a:spAutoFit/>
          </a:bodyPr>
          <a:lstStyle/>
          <a:p>
            <a:pPr algn="ctr"/>
            <a:r>
              <a:rPr lang="ja-JP" altLang="en-US"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カートを傾かせてバランスを取れ</a:t>
            </a:r>
            <a:r>
              <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a:t>
            </a:r>
          </a:p>
        </p:txBody>
      </p:sp>
      <p:sp>
        <p:nvSpPr>
          <p:cNvPr id="27" name="テキスト ボックス 26">
            <a:extLst>
              <a:ext uri="{FF2B5EF4-FFF2-40B4-BE49-F238E27FC236}">
                <a16:creationId xmlns:a16="http://schemas.microsoft.com/office/drawing/2014/main" id="{F245FCA9-8D61-4B72-8917-4191471FE45D}"/>
              </a:ext>
            </a:extLst>
          </p:cNvPr>
          <p:cNvSpPr txBox="1"/>
          <p:nvPr/>
        </p:nvSpPr>
        <p:spPr>
          <a:xfrm>
            <a:off x="9506173" y="6523239"/>
            <a:ext cx="548048" cy="369332"/>
          </a:xfrm>
          <a:prstGeom prst="rect">
            <a:avLst/>
          </a:prstGeom>
          <a:noFill/>
        </p:spPr>
        <p:txBody>
          <a:bodyPr wrap="square" rtlCol="0">
            <a:spAutoFit/>
          </a:bodyPr>
          <a:lstStyle/>
          <a:p>
            <a:r>
              <a:rPr kumimoji="1" lang="en-US" altLang="ja-JP" dirty="0"/>
              <a:t>6</a:t>
            </a:r>
          </a:p>
        </p:txBody>
      </p:sp>
      <p:pic>
        <p:nvPicPr>
          <p:cNvPr id="10" name="図 9">
            <a:extLst>
              <a:ext uri="{FF2B5EF4-FFF2-40B4-BE49-F238E27FC236}">
                <a16:creationId xmlns:a16="http://schemas.microsoft.com/office/drawing/2014/main" id="{69A7DE26-DE87-4E32-B547-8AEF228B22C6}"/>
              </a:ext>
            </a:extLst>
          </p:cNvPr>
          <p:cNvPicPr>
            <a:picLocks noChangeAspect="1"/>
          </p:cNvPicPr>
          <p:nvPr/>
        </p:nvPicPr>
        <p:blipFill rotWithShape="1">
          <a:blip r:embed="rId3"/>
          <a:srcRect l="40352" t="44019" r="28791" b="1899"/>
          <a:stretch/>
        </p:blipFill>
        <p:spPr>
          <a:xfrm>
            <a:off x="596533" y="2050519"/>
            <a:ext cx="3360419" cy="3311278"/>
          </a:xfrm>
          <a:prstGeom prst="rect">
            <a:avLst/>
          </a:prstGeom>
        </p:spPr>
      </p:pic>
      <p:sp>
        <p:nvSpPr>
          <p:cNvPr id="30" name="矢印: 右 29">
            <a:extLst>
              <a:ext uri="{FF2B5EF4-FFF2-40B4-BE49-F238E27FC236}">
                <a16:creationId xmlns:a16="http://schemas.microsoft.com/office/drawing/2014/main" id="{6FFB0E98-C605-48C4-8FEB-F9437C9602AB}"/>
              </a:ext>
            </a:extLst>
          </p:cNvPr>
          <p:cNvSpPr/>
          <p:nvPr/>
        </p:nvSpPr>
        <p:spPr>
          <a:xfrm rot="20672070">
            <a:off x="4074521" y="2266020"/>
            <a:ext cx="1810010" cy="757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74C01825-8786-4977-AC3D-4893FE03451D}"/>
              </a:ext>
            </a:extLst>
          </p:cNvPr>
          <p:cNvSpPr txBox="1"/>
          <p:nvPr/>
        </p:nvSpPr>
        <p:spPr>
          <a:xfrm>
            <a:off x="780429" y="5497954"/>
            <a:ext cx="4012442" cy="369332"/>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商品が重なると傾いてくる！</a:t>
            </a:r>
          </a:p>
        </p:txBody>
      </p:sp>
      <p:grpSp>
        <p:nvGrpSpPr>
          <p:cNvPr id="33" name="グループ化 32">
            <a:extLst>
              <a:ext uri="{FF2B5EF4-FFF2-40B4-BE49-F238E27FC236}">
                <a16:creationId xmlns:a16="http://schemas.microsoft.com/office/drawing/2014/main" id="{66735C09-FB28-4CC9-9178-E2335A97FE27}"/>
              </a:ext>
            </a:extLst>
          </p:cNvPr>
          <p:cNvGrpSpPr/>
          <p:nvPr/>
        </p:nvGrpSpPr>
        <p:grpSpPr>
          <a:xfrm rot="20505643">
            <a:off x="5326178" y="929648"/>
            <a:ext cx="3651687" cy="2900451"/>
            <a:chOff x="-806444" y="2218881"/>
            <a:chExt cx="5325490" cy="5203111"/>
          </a:xfrm>
        </p:grpSpPr>
        <p:pic>
          <p:nvPicPr>
            <p:cNvPr id="34" name="図 33">
              <a:extLst>
                <a:ext uri="{FF2B5EF4-FFF2-40B4-BE49-F238E27FC236}">
                  <a16:creationId xmlns:a16="http://schemas.microsoft.com/office/drawing/2014/main" id="{FDAE3B5F-5516-44D5-BBBD-B77D0290B86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21376660" flipH="1">
              <a:off x="2122694" y="4635746"/>
              <a:ext cx="1714085" cy="1161931"/>
            </a:xfrm>
            <a:prstGeom prst="rect">
              <a:avLst/>
            </a:prstGeom>
          </p:spPr>
        </p:pic>
        <p:pic>
          <p:nvPicPr>
            <p:cNvPr id="35" name="図 34">
              <a:extLst>
                <a:ext uri="{FF2B5EF4-FFF2-40B4-BE49-F238E27FC236}">
                  <a16:creationId xmlns:a16="http://schemas.microsoft.com/office/drawing/2014/main" id="{52DF4FF0-FCCB-4721-A90E-4B2745D67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797908" flipH="1">
              <a:off x="1834567" y="3860621"/>
              <a:ext cx="2311318" cy="2295338"/>
            </a:xfrm>
            <a:prstGeom prst="rect">
              <a:avLst/>
            </a:prstGeom>
          </p:spPr>
        </p:pic>
        <p:pic>
          <p:nvPicPr>
            <p:cNvPr id="36" name="図 35">
              <a:extLst>
                <a:ext uri="{FF2B5EF4-FFF2-40B4-BE49-F238E27FC236}">
                  <a16:creationId xmlns:a16="http://schemas.microsoft.com/office/drawing/2014/main" id="{C928A0C6-49A7-45AF-8388-E4390F059DF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rot="1366220">
              <a:off x="2272250" y="3680041"/>
              <a:ext cx="1935791" cy="1159424"/>
            </a:xfrm>
            <a:prstGeom prst="rect">
              <a:avLst/>
            </a:prstGeom>
          </p:spPr>
        </p:pic>
        <p:pic>
          <p:nvPicPr>
            <p:cNvPr id="37" name="図 36">
              <a:extLst>
                <a:ext uri="{FF2B5EF4-FFF2-40B4-BE49-F238E27FC236}">
                  <a16:creationId xmlns:a16="http://schemas.microsoft.com/office/drawing/2014/main" id="{3142EDBD-EFD0-4602-8F42-91BAA80F47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368927" y="4052762"/>
              <a:ext cx="2636622" cy="2915813"/>
            </a:xfrm>
            <a:prstGeom prst="rect">
              <a:avLst/>
            </a:prstGeom>
          </p:spPr>
        </p:pic>
        <p:pic>
          <p:nvPicPr>
            <p:cNvPr id="38" name="図 37">
              <a:extLst>
                <a:ext uri="{FF2B5EF4-FFF2-40B4-BE49-F238E27FC236}">
                  <a16:creationId xmlns:a16="http://schemas.microsoft.com/office/drawing/2014/main" id="{8165F250-279B-488A-972F-55DC738A8F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11597">
              <a:off x="-806444" y="2218881"/>
              <a:ext cx="3217265" cy="5203111"/>
            </a:xfrm>
            <a:prstGeom prst="rect">
              <a:avLst/>
            </a:prstGeom>
          </p:spPr>
        </p:pic>
        <p:pic>
          <p:nvPicPr>
            <p:cNvPr id="39" name="図 38">
              <a:extLst>
                <a:ext uri="{FF2B5EF4-FFF2-40B4-BE49-F238E27FC236}">
                  <a16:creationId xmlns:a16="http://schemas.microsoft.com/office/drawing/2014/main" id="{416F0753-3709-435C-8E34-3CF2E71133E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rot="12242145">
              <a:off x="2583255" y="2896491"/>
              <a:ext cx="1935791" cy="1159424"/>
            </a:xfrm>
            <a:prstGeom prst="rect">
              <a:avLst/>
            </a:prstGeom>
          </p:spPr>
        </p:pic>
      </p:grpSp>
      <p:sp>
        <p:nvSpPr>
          <p:cNvPr id="40" name="テキスト ボックス 39">
            <a:extLst>
              <a:ext uri="{FF2B5EF4-FFF2-40B4-BE49-F238E27FC236}">
                <a16:creationId xmlns:a16="http://schemas.microsoft.com/office/drawing/2014/main" id="{B74ECE96-72FA-4695-B5DC-19F8FC2AFEBF}"/>
              </a:ext>
            </a:extLst>
          </p:cNvPr>
          <p:cNvSpPr txBox="1"/>
          <p:nvPr/>
        </p:nvSpPr>
        <p:spPr>
          <a:xfrm>
            <a:off x="5565601" y="3411588"/>
            <a:ext cx="4012442" cy="369332"/>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カートを傾かせてバランスを取れ！</a:t>
            </a:r>
          </a:p>
        </p:txBody>
      </p:sp>
      <p:sp>
        <p:nvSpPr>
          <p:cNvPr id="41" name="矢印: 右 40">
            <a:extLst>
              <a:ext uri="{FF2B5EF4-FFF2-40B4-BE49-F238E27FC236}">
                <a16:creationId xmlns:a16="http://schemas.microsoft.com/office/drawing/2014/main" id="{E4CD0244-4454-427C-A14B-4B01AD6AA19F}"/>
              </a:ext>
            </a:extLst>
          </p:cNvPr>
          <p:cNvSpPr/>
          <p:nvPr/>
        </p:nvSpPr>
        <p:spPr>
          <a:xfrm rot="1722045">
            <a:off x="4125811" y="4309743"/>
            <a:ext cx="1928328" cy="757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9" name="グループ化 48">
            <a:extLst>
              <a:ext uri="{FF2B5EF4-FFF2-40B4-BE49-F238E27FC236}">
                <a16:creationId xmlns:a16="http://schemas.microsoft.com/office/drawing/2014/main" id="{838B4DE4-B09E-4D5F-A9C3-FDFC66763C04}"/>
              </a:ext>
            </a:extLst>
          </p:cNvPr>
          <p:cNvGrpSpPr/>
          <p:nvPr/>
        </p:nvGrpSpPr>
        <p:grpSpPr>
          <a:xfrm rot="21099065">
            <a:off x="5130632" y="3865190"/>
            <a:ext cx="4395392" cy="2915786"/>
            <a:chOff x="-806443" y="2191370"/>
            <a:chExt cx="6410083" cy="5230621"/>
          </a:xfrm>
        </p:grpSpPr>
        <p:pic>
          <p:nvPicPr>
            <p:cNvPr id="50" name="図 49">
              <a:extLst>
                <a:ext uri="{FF2B5EF4-FFF2-40B4-BE49-F238E27FC236}">
                  <a16:creationId xmlns:a16="http://schemas.microsoft.com/office/drawing/2014/main" id="{1F7D0E84-CDA5-41D7-82DF-38D26C0F288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21376660" flipH="1">
              <a:off x="2122694" y="4635746"/>
              <a:ext cx="1714085" cy="1161931"/>
            </a:xfrm>
            <a:prstGeom prst="rect">
              <a:avLst/>
            </a:prstGeom>
          </p:spPr>
        </p:pic>
        <p:pic>
          <p:nvPicPr>
            <p:cNvPr id="51" name="図 50">
              <a:extLst>
                <a:ext uri="{FF2B5EF4-FFF2-40B4-BE49-F238E27FC236}">
                  <a16:creationId xmlns:a16="http://schemas.microsoft.com/office/drawing/2014/main" id="{49BF458E-B1B3-4525-BAC5-D519E67CEE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979478" flipH="1">
              <a:off x="1991352" y="2191370"/>
              <a:ext cx="2311318" cy="2295338"/>
            </a:xfrm>
            <a:prstGeom prst="rect">
              <a:avLst/>
            </a:prstGeom>
          </p:spPr>
        </p:pic>
        <p:pic>
          <p:nvPicPr>
            <p:cNvPr id="52" name="図 51">
              <a:extLst>
                <a:ext uri="{FF2B5EF4-FFF2-40B4-BE49-F238E27FC236}">
                  <a16:creationId xmlns:a16="http://schemas.microsoft.com/office/drawing/2014/main" id="{844F0605-3958-4DEF-AF5B-99627EA9469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rot="8899476">
              <a:off x="565244" y="2543821"/>
              <a:ext cx="1935790" cy="1159424"/>
            </a:xfrm>
            <a:prstGeom prst="rect">
              <a:avLst/>
            </a:prstGeom>
          </p:spPr>
        </p:pic>
        <p:pic>
          <p:nvPicPr>
            <p:cNvPr id="53" name="図 52">
              <a:extLst>
                <a:ext uri="{FF2B5EF4-FFF2-40B4-BE49-F238E27FC236}">
                  <a16:creationId xmlns:a16="http://schemas.microsoft.com/office/drawing/2014/main" id="{4CF36222-D9D7-4094-9DD2-C21FA6C3B3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368928" y="4052761"/>
              <a:ext cx="2636622" cy="2915813"/>
            </a:xfrm>
            <a:prstGeom prst="rect">
              <a:avLst/>
            </a:prstGeom>
          </p:spPr>
        </p:pic>
        <p:pic>
          <p:nvPicPr>
            <p:cNvPr id="54" name="図 53">
              <a:extLst>
                <a:ext uri="{FF2B5EF4-FFF2-40B4-BE49-F238E27FC236}">
                  <a16:creationId xmlns:a16="http://schemas.microsoft.com/office/drawing/2014/main" id="{7165CA94-7CF8-47BE-9C4F-5423257941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11597">
              <a:off x="-806443" y="2218879"/>
              <a:ext cx="3217265" cy="5203112"/>
            </a:xfrm>
            <a:prstGeom prst="rect">
              <a:avLst/>
            </a:prstGeom>
          </p:spPr>
        </p:pic>
        <p:pic>
          <p:nvPicPr>
            <p:cNvPr id="55" name="図 54">
              <a:extLst>
                <a:ext uri="{FF2B5EF4-FFF2-40B4-BE49-F238E27FC236}">
                  <a16:creationId xmlns:a16="http://schemas.microsoft.com/office/drawing/2014/main" id="{A3144E61-B125-4F8D-A67A-1CD7D580DE9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rot="12242145">
              <a:off x="3667850" y="2833854"/>
              <a:ext cx="1935790" cy="1159424"/>
            </a:xfrm>
            <a:prstGeom prst="rect">
              <a:avLst/>
            </a:prstGeom>
          </p:spPr>
        </p:pic>
      </p:grpSp>
      <p:sp>
        <p:nvSpPr>
          <p:cNvPr id="57" name="テキスト ボックス 56">
            <a:extLst>
              <a:ext uri="{FF2B5EF4-FFF2-40B4-BE49-F238E27FC236}">
                <a16:creationId xmlns:a16="http://schemas.microsoft.com/office/drawing/2014/main" id="{FA1F03CE-4D33-47E8-8251-28E559FC1C7A}"/>
              </a:ext>
            </a:extLst>
          </p:cNvPr>
          <p:cNvSpPr txBox="1"/>
          <p:nvPr/>
        </p:nvSpPr>
        <p:spPr>
          <a:xfrm>
            <a:off x="5036381" y="6448583"/>
            <a:ext cx="4583893" cy="369332"/>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バランスを取らないと商品がバラバラに！</a:t>
            </a:r>
          </a:p>
        </p:txBody>
      </p:sp>
    </p:spTree>
    <p:extLst>
      <p:ext uri="{BB962C8B-B14F-4D97-AF65-F5344CB8AC3E}">
        <p14:creationId xmlns:p14="http://schemas.microsoft.com/office/powerpoint/2010/main" val="3523704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D61E99E-7D5C-4802-856E-93A6489B9B2C}"/>
              </a:ext>
            </a:extLst>
          </p:cNvPr>
          <p:cNvSpPr/>
          <p:nvPr/>
        </p:nvSpPr>
        <p:spPr>
          <a:xfrm>
            <a:off x="0" y="-2540"/>
            <a:ext cx="9906000" cy="775175"/>
          </a:xfrm>
          <a:prstGeom prst="rect">
            <a:avLst/>
          </a:prstGeom>
          <a:gradFill flip="none" rotWithShape="1">
            <a:gsLst>
              <a:gs pos="0">
                <a:srgbClr val="15D354"/>
              </a:gs>
              <a:gs pos="78000">
                <a:srgbClr val="00C413"/>
              </a:gs>
              <a:gs pos="59000">
                <a:srgbClr val="00C413"/>
              </a:gs>
              <a:gs pos="100000">
                <a:srgbClr val="00C41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4" name="テキスト ボックス 3">
            <a:extLst>
              <a:ext uri="{FF2B5EF4-FFF2-40B4-BE49-F238E27FC236}">
                <a16:creationId xmlns:a16="http://schemas.microsoft.com/office/drawing/2014/main" id="{2329AB87-0BB8-4E5D-BAAF-656BEDC246CF}"/>
              </a:ext>
            </a:extLst>
          </p:cNvPr>
          <p:cNvSpPr txBox="1"/>
          <p:nvPr/>
        </p:nvSpPr>
        <p:spPr>
          <a:xfrm>
            <a:off x="0" y="-45067"/>
            <a:ext cx="7416800" cy="830997"/>
          </a:xfrm>
          <a:prstGeom prst="rect">
            <a:avLst/>
          </a:prstGeom>
          <a:noFill/>
        </p:spPr>
        <p:txBody>
          <a:bodyPr wrap="square" rtlCol="0">
            <a:spAutoFit/>
          </a:bodyPr>
          <a:lstStyle/>
          <a:p>
            <a:r>
              <a:rPr lang="ja-JP" altLang="en-US" sz="4800" dirty="0">
                <a:solidFill>
                  <a:schemeClr val="bg1"/>
                </a:solidFill>
                <a:latin typeface="HG創英角ﾎﾟｯﾌﾟ体" panose="040B0A09000000000000" pitchFamily="49" charset="-128"/>
                <a:ea typeface="HG創英角ﾎﾟｯﾌﾟ体" panose="040B0A09000000000000" pitchFamily="49" charset="-128"/>
              </a:rPr>
              <a:t>カートは壊れる！</a:t>
            </a:r>
          </a:p>
        </p:txBody>
      </p:sp>
      <p:sp>
        <p:nvSpPr>
          <p:cNvPr id="13" name="テキスト ボックス 12">
            <a:extLst>
              <a:ext uri="{FF2B5EF4-FFF2-40B4-BE49-F238E27FC236}">
                <a16:creationId xmlns:a16="http://schemas.microsoft.com/office/drawing/2014/main" id="{ED896C25-EF07-4743-A8ED-ECFBEAC27C4E}"/>
              </a:ext>
            </a:extLst>
          </p:cNvPr>
          <p:cNvSpPr txBox="1"/>
          <p:nvPr/>
        </p:nvSpPr>
        <p:spPr>
          <a:xfrm>
            <a:off x="-1286067" y="768321"/>
            <a:ext cx="9988934" cy="646331"/>
          </a:xfrm>
          <a:prstGeom prst="rect">
            <a:avLst/>
          </a:prstGeom>
          <a:noFill/>
          <a:effectLst>
            <a:glow rad="177800">
              <a:schemeClr val="tx1">
                <a:alpha val="60000"/>
              </a:schemeClr>
            </a:glow>
          </a:effectLst>
        </p:spPr>
        <p:txBody>
          <a:bodyPr wrap="square" rtlCol="0">
            <a:spAutoFit/>
          </a:bodyPr>
          <a:lstStyle/>
          <a:p>
            <a:pPr algn="ctr"/>
            <a:r>
              <a:rPr lang="ja-JP" altLang="en-US"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カートはぶつかりすぎると壊れる！</a:t>
            </a:r>
            <a:endPar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15" name="テキスト ボックス 14">
            <a:extLst>
              <a:ext uri="{FF2B5EF4-FFF2-40B4-BE49-F238E27FC236}">
                <a16:creationId xmlns:a16="http://schemas.microsoft.com/office/drawing/2014/main" id="{D165CC16-D414-4B31-9910-FFAD84EC1BDE}"/>
              </a:ext>
            </a:extLst>
          </p:cNvPr>
          <p:cNvSpPr txBox="1"/>
          <p:nvPr/>
        </p:nvSpPr>
        <p:spPr>
          <a:xfrm>
            <a:off x="9527177" y="6488668"/>
            <a:ext cx="757646" cy="369332"/>
          </a:xfrm>
          <a:prstGeom prst="rect">
            <a:avLst/>
          </a:prstGeom>
          <a:noFill/>
        </p:spPr>
        <p:txBody>
          <a:bodyPr wrap="square" rtlCol="0">
            <a:spAutoFit/>
          </a:bodyPr>
          <a:lstStyle/>
          <a:p>
            <a:r>
              <a:rPr kumimoji="1" lang="en-US" altLang="ja-JP" dirty="0"/>
              <a:t>7</a:t>
            </a:r>
          </a:p>
        </p:txBody>
      </p:sp>
      <p:pic>
        <p:nvPicPr>
          <p:cNvPr id="8" name="図 7">
            <a:extLst>
              <a:ext uri="{FF2B5EF4-FFF2-40B4-BE49-F238E27FC236}">
                <a16:creationId xmlns:a16="http://schemas.microsoft.com/office/drawing/2014/main" id="{6C2AD504-CBB7-4A4B-AD47-7E0CD4E359C3}"/>
              </a:ext>
            </a:extLst>
          </p:cNvPr>
          <p:cNvPicPr>
            <a:picLocks noChangeAspect="1"/>
          </p:cNvPicPr>
          <p:nvPr/>
        </p:nvPicPr>
        <p:blipFill rotWithShape="1">
          <a:blip r:embed="rId2"/>
          <a:srcRect l="36043" t="42638" r="36263" b="4139"/>
          <a:stretch/>
        </p:blipFill>
        <p:spPr>
          <a:xfrm>
            <a:off x="541441" y="2335238"/>
            <a:ext cx="4052329" cy="3696534"/>
          </a:xfrm>
          <a:prstGeom prst="rect">
            <a:avLst/>
          </a:prstGeom>
        </p:spPr>
      </p:pic>
      <p:pic>
        <p:nvPicPr>
          <p:cNvPr id="14" name="図 13">
            <a:extLst>
              <a:ext uri="{FF2B5EF4-FFF2-40B4-BE49-F238E27FC236}">
                <a16:creationId xmlns:a16="http://schemas.microsoft.com/office/drawing/2014/main" id="{005FDD04-6572-4E8F-8E7E-1F9A64EAF19E}"/>
              </a:ext>
            </a:extLst>
          </p:cNvPr>
          <p:cNvPicPr>
            <a:picLocks noChangeAspect="1"/>
          </p:cNvPicPr>
          <p:nvPr/>
        </p:nvPicPr>
        <p:blipFill rotWithShape="1">
          <a:blip r:embed="rId3"/>
          <a:srcRect l="45421" t="53063" r="30989" b="3266"/>
          <a:stretch/>
        </p:blipFill>
        <p:spPr>
          <a:xfrm>
            <a:off x="5031799" y="2335238"/>
            <a:ext cx="4340017" cy="3696533"/>
          </a:xfrm>
          <a:prstGeom prst="rect">
            <a:avLst/>
          </a:prstGeom>
        </p:spPr>
      </p:pic>
      <p:sp>
        <p:nvSpPr>
          <p:cNvPr id="18" name="テキスト ボックス 17">
            <a:extLst>
              <a:ext uri="{FF2B5EF4-FFF2-40B4-BE49-F238E27FC236}">
                <a16:creationId xmlns:a16="http://schemas.microsoft.com/office/drawing/2014/main" id="{00E21A5C-8945-4760-BEED-126446C9A55B}"/>
              </a:ext>
            </a:extLst>
          </p:cNvPr>
          <p:cNvSpPr txBox="1"/>
          <p:nvPr/>
        </p:nvSpPr>
        <p:spPr>
          <a:xfrm>
            <a:off x="558798" y="1505613"/>
            <a:ext cx="9347202" cy="646331"/>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カートが壊れそうになると赤くなるぞ！</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ぶつかりすぎないように注意しろ！</a:t>
            </a:r>
            <a:endParaRPr kumimoji="1" lang="en-US" altLang="ja-JP" dirty="0">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2850220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146A72CB-3A2E-4DEB-BDDD-6F24060EC0E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flipH="1">
            <a:off x="5760407" y="4006059"/>
            <a:ext cx="1885457" cy="1347527"/>
          </a:xfrm>
          <a:prstGeom prst="rect">
            <a:avLst/>
          </a:prstGeom>
        </p:spPr>
      </p:pic>
      <p:sp>
        <p:nvSpPr>
          <p:cNvPr id="2" name="正方形/長方形 1">
            <a:extLst>
              <a:ext uri="{FF2B5EF4-FFF2-40B4-BE49-F238E27FC236}">
                <a16:creationId xmlns:a16="http://schemas.microsoft.com/office/drawing/2014/main" id="{CD61E99E-7D5C-4802-856E-93A6489B9B2C}"/>
              </a:ext>
            </a:extLst>
          </p:cNvPr>
          <p:cNvSpPr/>
          <p:nvPr/>
        </p:nvSpPr>
        <p:spPr>
          <a:xfrm>
            <a:off x="0" y="-2540"/>
            <a:ext cx="9906000" cy="775175"/>
          </a:xfrm>
          <a:prstGeom prst="rect">
            <a:avLst/>
          </a:prstGeom>
          <a:gradFill flip="none" rotWithShape="1">
            <a:gsLst>
              <a:gs pos="0">
                <a:srgbClr val="15D354"/>
              </a:gs>
              <a:gs pos="78000">
                <a:srgbClr val="00C413"/>
              </a:gs>
              <a:gs pos="59000">
                <a:srgbClr val="00C413"/>
              </a:gs>
              <a:gs pos="100000">
                <a:srgbClr val="00C41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4" name="テキスト ボックス 3">
            <a:extLst>
              <a:ext uri="{FF2B5EF4-FFF2-40B4-BE49-F238E27FC236}">
                <a16:creationId xmlns:a16="http://schemas.microsoft.com/office/drawing/2014/main" id="{2329AB87-0BB8-4E5D-BAAF-656BEDC246CF}"/>
              </a:ext>
            </a:extLst>
          </p:cNvPr>
          <p:cNvSpPr txBox="1"/>
          <p:nvPr/>
        </p:nvSpPr>
        <p:spPr>
          <a:xfrm>
            <a:off x="0" y="-45067"/>
            <a:ext cx="7416800" cy="830997"/>
          </a:xfrm>
          <a:prstGeom prst="rect">
            <a:avLst/>
          </a:prstGeom>
          <a:noFill/>
        </p:spPr>
        <p:txBody>
          <a:bodyPr wrap="square" rtlCol="0">
            <a:spAutoFit/>
          </a:bodyPr>
          <a:lstStyle/>
          <a:p>
            <a:r>
              <a:rPr lang="ja-JP" altLang="en-US" sz="4800" dirty="0">
                <a:solidFill>
                  <a:schemeClr val="bg1"/>
                </a:solidFill>
                <a:latin typeface="HG創英角ﾎﾟｯﾌﾟ体" panose="040B0A09000000000000" pitchFamily="49" charset="-128"/>
                <a:ea typeface="HG創英角ﾎﾟｯﾌﾟ体" panose="040B0A09000000000000" pitchFamily="49" charset="-128"/>
              </a:rPr>
              <a:t>カートのアクション３</a:t>
            </a:r>
          </a:p>
        </p:txBody>
      </p:sp>
      <p:pic>
        <p:nvPicPr>
          <p:cNvPr id="5" name="図 4">
            <a:extLst>
              <a:ext uri="{FF2B5EF4-FFF2-40B4-BE49-F238E27FC236}">
                <a16:creationId xmlns:a16="http://schemas.microsoft.com/office/drawing/2014/main" id="{42CE132B-A347-43B4-A7EB-D4E079B4C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23" y="2119439"/>
            <a:ext cx="3507163" cy="5167085"/>
          </a:xfrm>
          <a:prstGeom prst="rect">
            <a:avLst/>
          </a:prstGeom>
        </p:spPr>
      </p:pic>
      <p:pic>
        <p:nvPicPr>
          <p:cNvPr id="6" name="図 5">
            <a:extLst>
              <a:ext uri="{FF2B5EF4-FFF2-40B4-BE49-F238E27FC236}">
                <a16:creationId xmlns:a16="http://schemas.microsoft.com/office/drawing/2014/main" id="{96581FB7-C2E6-43FB-9368-C624DC8C6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892926" y="3724770"/>
            <a:ext cx="2465561" cy="2460171"/>
          </a:xfrm>
          <a:prstGeom prst="rect">
            <a:avLst/>
          </a:prstGeom>
        </p:spPr>
      </p:pic>
      <p:sp>
        <p:nvSpPr>
          <p:cNvPr id="9" name="矢印: 下カーブ 8">
            <a:extLst>
              <a:ext uri="{FF2B5EF4-FFF2-40B4-BE49-F238E27FC236}">
                <a16:creationId xmlns:a16="http://schemas.microsoft.com/office/drawing/2014/main" id="{79F82D6F-983A-4B2F-A63C-5D6DF83D5B4D}"/>
              </a:ext>
            </a:extLst>
          </p:cNvPr>
          <p:cNvSpPr/>
          <p:nvPr/>
        </p:nvSpPr>
        <p:spPr>
          <a:xfrm rot="212524">
            <a:off x="3243786" y="2658271"/>
            <a:ext cx="3955508" cy="14224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0" name="図 9">
            <a:extLst>
              <a:ext uri="{FF2B5EF4-FFF2-40B4-BE49-F238E27FC236}">
                <a16:creationId xmlns:a16="http://schemas.microsoft.com/office/drawing/2014/main" id="{3A41FFA7-A73A-4B9B-8746-2122FEFC9E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9635" y="3777634"/>
            <a:ext cx="2553322" cy="2460171"/>
          </a:xfrm>
          <a:prstGeom prst="rect">
            <a:avLst/>
          </a:prstGeom>
        </p:spPr>
      </p:pic>
      <p:pic>
        <p:nvPicPr>
          <p:cNvPr id="11" name="図 10">
            <a:extLst>
              <a:ext uri="{FF2B5EF4-FFF2-40B4-BE49-F238E27FC236}">
                <a16:creationId xmlns:a16="http://schemas.microsoft.com/office/drawing/2014/main" id="{E0F3AEF2-31B9-4EC1-B9CC-2B759B0B967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21376660" flipH="1">
            <a:off x="4278811" y="2180747"/>
            <a:ext cx="1885457" cy="1347527"/>
          </a:xfrm>
          <a:prstGeom prst="rect">
            <a:avLst/>
          </a:prstGeom>
        </p:spPr>
      </p:pic>
      <p:sp>
        <p:nvSpPr>
          <p:cNvPr id="13" name="テキスト ボックス 12">
            <a:extLst>
              <a:ext uri="{FF2B5EF4-FFF2-40B4-BE49-F238E27FC236}">
                <a16:creationId xmlns:a16="http://schemas.microsoft.com/office/drawing/2014/main" id="{ED896C25-EF07-4743-A8ED-ECFBEAC27C4E}"/>
              </a:ext>
            </a:extLst>
          </p:cNvPr>
          <p:cNvSpPr txBox="1"/>
          <p:nvPr/>
        </p:nvSpPr>
        <p:spPr>
          <a:xfrm>
            <a:off x="-757409" y="826229"/>
            <a:ext cx="9988934" cy="1200329"/>
          </a:xfrm>
          <a:prstGeom prst="rect">
            <a:avLst/>
          </a:prstGeom>
          <a:noFill/>
          <a:effectLst>
            <a:glow rad="177800">
              <a:schemeClr val="tx1">
                <a:alpha val="60000"/>
              </a:schemeClr>
            </a:glow>
          </a:effectLst>
        </p:spPr>
        <p:txBody>
          <a:bodyPr wrap="square" rtlCol="0">
            <a:spAutoFit/>
          </a:bodyPr>
          <a:lstStyle/>
          <a:p>
            <a:pPr algn="ctr"/>
            <a:r>
              <a:rPr lang="ja-JP" altLang="en-US"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rPr>
              <a:t>かごを投げてカートの利用権をゲット！</a:t>
            </a:r>
            <a:endPar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a:p>
            <a:pPr algn="ctr"/>
            <a:endParaRPr lang="en-US" altLang="ja-JP" sz="3600" dirty="0">
              <a:ln>
                <a:solidFill>
                  <a:schemeClr val="bg2">
                    <a:lumMod val="10000"/>
                  </a:schemeClr>
                </a:solidFill>
              </a:ln>
              <a:solidFill>
                <a:srgbClr val="FFC000"/>
              </a:solidFill>
              <a:effectLst>
                <a:glow rad="228600">
                  <a:schemeClr val="accent3">
                    <a:satMod val="175000"/>
                    <a:alpha val="40000"/>
                  </a:schemeClr>
                </a:glow>
              </a:effectLst>
              <a:latin typeface="HG創英角ﾎﾟｯﾌﾟ体" panose="040B0A09000000000000" pitchFamily="49" charset="-128"/>
              <a:ea typeface="HG創英角ﾎﾟｯﾌﾟ体" panose="040B0A09000000000000" pitchFamily="49" charset="-128"/>
            </a:endParaRPr>
          </a:p>
        </p:txBody>
      </p:sp>
      <p:sp>
        <p:nvSpPr>
          <p:cNvPr id="15" name="テキスト ボックス 14">
            <a:extLst>
              <a:ext uri="{FF2B5EF4-FFF2-40B4-BE49-F238E27FC236}">
                <a16:creationId xmlns:a16="http://schemas.microsoft.com/office/drawing/2014/main" id="{D165CC16-D414-4B31-9910-FFAD84EC1BDE}"/>
              </a:ext>
            </a:extLst>
          </p:cNvPr>
          <p:cNvSpPr txBox="1"/>
          <p:nvPr/>
        </p:nvSpPr>
        <p:spPr>
          <a:xfrm>
            <a:off x="9527177" y="6488668"/>
            <a:ext cx="757646" cy="369332"/>
          </a:xfrm>
          <a:prstGeom prst="rect">
            <a:avLst/>
          </a:prstGeom>
          <a:noFill/>
        </p:spPr>
        <p:txBody>
          <a:bodyPr wrap="square" rtlCol="0">
            <a:spAutoFit/>
          </a:bodyPr>
          <a:lstStyle/>
          <a:p>
            <a:r>
              <a:rPr kumimoji="1" lang="en-US" altLang="ja-JP" dirty="0"/>
              <a:t>8</a:t>
            </a:r>
          </a:p>
        </p:txBody>
      </p:sp>
      <p:sp>
        <p:nvSpPr>
          <p:cNvPr id="17" name="テキスト ボックス 16">
            <a:extLst>
              <a:ext uri="{FF2B5EF4-FFF2-40B4-BE49-F238E27FC236}">
                <a16:creationId xmlns:a16="http://schemas.microsoft.com/office/drawing/2014/main" id="{271970B4-FA44-41A1-8C56-607219A44A13}"/>
              </a:ext>
            </a:extLst>
          </p:cNvPr>
          <p:cNvSpPr txBox="1"/>
          <p:nvPr/>
        </p:nvSpPr>
        <p:spPr>
          <a:xfrm>
            <a:off x="29027" y="1426393"/>
            <a:ext cx="9347202" cy="923330"/>
          </a:xfrm>
          <a:prstGeom prst="rect">
            <a:avLst/>
          </a:prstGeom>
          <a:noFill/>
        </p:spPr>
        <p:txBody>
          <a:bodyPr wrap="square" rtlCol="0">
            <a:spAutoFit/>
          </a:bodyPr>
          <a:lstStyle/>
          <a:p>
            <a:r>
              <a:rPr kumimoji="1" lang="ja-JP" altLang="en-US" dirty="0">
                <a:latin typeface="HGS創英角ﾎﾟｯﾌﾟ体" panose="040B0A00000000000000" pitchFamily="50" charset="-128"/>
                <a:ea typeface="HGS創英角ﾎﾟｯﾌﾟ体" panose="040B0A00000000000000" pitchFamily="50" charset="-128"/>
              </a:rPr>
              <a:t>自分のかごを入れないとカートは使えない！</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カートを投げてほかの客のカートを奪える！</a:t>
            </a:r>
            <a:endParaRPr kumimoji="1" lang="en-US" altLang="ja-JP" dirty="0">
              <a:latin typeface="HGS創英角ﾎﾟｯﾌﾟ体" panose="040B0A00000000000000" pitchFamily="50" charset="-128"/>
              <a:ea typeface="HGS創英角ﾎﾟｯﾌﾟ体" panose="040B0A00000000000000" pitchFamily="50" charset="-128"/>
            </a:endParaRPr>
          </a:p>
          <a:p>
            <a:r>
              <a:rPr kumimoji="1" lang="ja-JP" altLang="en-US" dirty="0">
                <a:latin typeface="HGS創英角ﾎﾟｯﾌﾟ体" panose="040B0A00000000000000" pitchFamily="50" charset="-128"/>
                <a:ea typeface="HGS創英角ﾎﾟｯﾌﾟ体" panose="040B0A00000000000000" pitchFamily="50" charset="-128"/>
              </a:rPr>
              <a:t>自分のカートが壊れるまえに他のカートを奪いとれ！</a:t>
            </a:r>
            <a:endParaRPr kumimoji="1" lang="en-US" altLang="ja-JP" dirty="0">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227013607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2925</TotalTime>
  <Words>851</Words>
  <Application>Microsoft Office PowerPoint</Application>
  <PresentationFormat>A4 210 x 297 mm</PresentationFormat>
  <Paragraphs>147</Paragraphs>
  <Slides>16</Slides>
  <Notes>2</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16</vt:i4>
      </vt:variant>
    </vt:vector>
  </HeadingPairs>
  <TitlesOfParts>
    <vt:vector size="25" baseType="lpstr">
      <vt:lpstr>HGP創英角ﾎﾟｯﾌﾟ体</vt:lpstr>
      <vt:lpstr>HGS創英角ﾎﾟｯﾌﾟ体</vt:lpstr>
      <vt:lpstr>HG創英角ﾎﾟｯﾌﾟ体</vt:lpstr>
      <vt:lpstr>游ゴシック</vt:lpstr>
      <vt:lpstr>游ゴシック Light</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user</dc:creator>
  <cp:lastModifiedBy>user</cp:lastModifiedBy>
  <cp:revision>74</cp:revision>
  <dcterms:created xsi:type="dcterms:W3CDTF">2017-11-04T14:38:59Z</dcterms:created>
  <dcterms:modified xsi:type="dcterms:W3CDTF">2017-12-01T02:17:06Z</dcterms:modified>
</cp:coreProperties>
</file>